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1" r:id="rId1"/>
  </p:sldMasterIdLst>
  <p:notesMasterIdLst>
    <p:notesMasterId r:id="rId49"/>
  </p:notesMasterIdLst>
  <p:sldIdLst>
    <p:sldId id="256" r:id="rId2"/>
    <p:sldId id="295" r:id="rId3"/>
    <p:sldId id="307" r:id="rId4"/>
    <p:sldId id="326" r:id="rId5"/>
    <p:sldId id="367" r:id="rId6"/>
    <p:sldId id="366" r:id="rId7"/>
    <p:sldId id="365" r:id="rId8"/>
    <p:sldId id="312" r:id="rId9"/>
    <p:sldId id="313" r:id="rId10"/>
    <p:sldId id="323" r:id="rId11"/>
    <p:sldId id="340" r:id="rId12"/>
    <p:sldId id="342" r:id="rId13"/>
    <p:sldId id="330" r:id="rId14"/>
    <p:sldId id="296" r:id="rId15"/>
    <p:sldId id="300" r:id="rId16"/>
    <p:sldId id="301" r:id="rId17"/>
    <p:sldId id="297" r:id="rId18"/>
    <p:sldId id="302" r:id="rId19"/>
    <p:sldId id="299" r:id="rId20"/>
    <p:sldId id="308" r:id="rId21"/>
    <p:sldId id="369" r:id="rId22"/>
    <p:sldId id="327" r:id="rId23"/>
    <p:sldId id="306" r:id="rId24"/>
    <p:sldId id="320" r:id="rId25"/>
    <p:sldId id="321" r:id="rId26"/>
    <p:sldId id="349" r:id="rId27"/>
    <p:sldId id="332" r:id="rId28"/>
    <p:sldId id="350" r:id="rId29"/>
    <p:sldId id="348" r:id="rId30"/>
    <p:sldId id="358" r:id="rId31"/>
    <p:sldId id="352" r:id="rId32"/>
    <p:sldId id="360" r:id="rId33"/>
    <p:sldId id="343" r:id="rId34"/>
    <p:sldId id="344" r:id="rId35"/>
    <p:sldId id="346" r:id="rId36"/>
    <p:sldId id="345" r:id="rId37"/>
    <p:sldId id="359" r:id="rId38"/>
    <p:sldId id="361" r:id="rId39"/>
    <p:sldId id="354" r:id="rId40"/>
    <p:sldId id="355" r:id="rId41"/>
    <p:sldId id="356" r:id="rId42"/>
    <p:sldId id="357" r:id="rId43"/>
    <p:sldId id="362" r:id="rId44"/>
    <p:sldId id="322" r:id="rId45"/>
    <p:sldId id="336" r:id="rId46"/>
    <p:sldId id="335" r:id="rId47"/>
    <p:sldId id="371"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4" autoAdjust="0"/>
    <p:restoredTop sz="86364" autoAdjust="0"/>
  </p:normalViewPr>
  <p:slideViewPr>
    <p:cSldViewPr snapToGrid="0" snapToObjects="1">
      <p:cViewPr varScale="1">
        <p:scale>
          <a:sx n="48" d="100"/>
          <a:sy n="48" d="100"/>
        </p:scale>
        <p:origin x="-96" y="-120"/>
      </p:cViewPr>
      <p:guideLst>
        <p:guide orient="horz" pos="2160"/>
        <p:guide pos="2880"/>
      </p:guideLst>
    </p:cSldViewPr>
  </p:slideViewPr>
  <p:outlineViewPr>
    <p:cViewPr>
      <p:scale>
        <a:sx n="33" d="100"/>
        <a:sy n="33" d="100"/>
      </p:scale>
      <p:origin x="0" y="-2256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A4DC875-2BCC-EE45-A279-B943BCF5D497}" type="datetime1">
              <a:rPr lang="en-US"/>
              <a:pPr>
                <a:defRPr/>
              </a:pPr>
              <a:t>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B87975E-EDFA-6447-B2E1-FA20D111E6EA}" type="slidenum">
              <a:rPr lang="en-US"/>
              <a:pPr>
                <a:defRPr/>
              </a:pPr>
              <a:t>‹#›</a:t>
            </a:fld>
            <a:endParaRPr lang="en-US"/>
          </a:p>
        </p:txBody>
      </p:sp>
    </p:spTree>
    <p:extLst>
      <p:ext uri="{BB962C8B-B14F-4D97-AF65-F5344CB8AC3E}">
        <p14:creationId xmlns:p14="http://schemas.microsoft.com/office/powerpoint/2010/main" val="13352011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Water_vapor" TargetMode="External"/><Relationship Id="rId7" Type="http://schemas.openxmlformats.org/officeDocument/2006/relationships/hyperlink" Target="https://en.wikipedia.org/wiki/Ozon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Nitrous_oxide" TargetMode="External"/><Relationship Id="rId5" Type="http://schemas.openxmlformats.org/officeDocument/2006/relationships/hyperlink" Target="https://en.wikipedia.org/wiki/Methane" TargetMode="External"/><Relationship Id="rId4" Type="http://schemas.openxmlformats.org/officeDocument/2006/relationships/hyperlink" Target="https://en.wikipedia.org/wiki/Carbon_dioxid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87975E-EDFA-6447-B2E1-FA20D111E6EA}" type="slidenum">
              <a:rPr lang="en-US" smtClean="0"/>
              <a:pPr>
                <a:defRPr/>
              </a:pPr>
              <a:t>1</a:t>
            </a:fld>
            <a:endParaRPr lang="en-US"/>
          </a:p>
        </p:txBody>
      </p:sp>
    </p:spTree>
    <p:extLst>
      <p:ext uri="{BB962C8B-B14F-4D97-AF65-F5344CB8AC3E}">
        <p14:creationId xmlns:p14="http://schemas.microsoft.com/office/powerpoint/2010/main" val="156802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matters to people who</a:t>
            </a:r>
            <a:r>
              <a:rPr lang="en-US" baseline="0" dirty="0"/>
              <a:t> live in places that won’t exist anymore – tropical islands – Maldives capital, Male, shown.</a:t>
            </a:r>
          </a:p>
          <a:p>
            <a:r>
              <a:rPr lang="en-US" dirty="0"/>
              <a:t>As water gets warmer, it takes up more space. Each drop of water only expands by a little bit, but when you multiply this expansion over the entire depth of the ocean, it all adds up and causes sea level to rise. Rising sea level is a threat to people who live near the ocean. Some low-lying areas will have more frequent flooding, and very low-lying land could be submerged completely. Rising sea level can also harm important coastal ecosystems like mangrove forests and coral reefs. </a:t>
            </a:r>
          </a:p>
          <a:p>
            <a:endParaRPr lang="en-US" dirty="0"/>
          </a:p>
          <a:p>
            <a:r>
              <a:rPr lang="en-US" dirty="0"/>
              <a:t>According to NASA, climate change is causing ocean temperatures to rise, which in turn is increasing the intensity of tropical storms and hurricanes. </a:t>
            </a:r>
          </a:p>
        </p:txBody>
      </p:sp>
      <p:sp>
        <p:nvSpPr>
          <p:cNvPr id="4" name="Slide Number Placeholder 3"/>
          <p:cNvSpPr>
            <a:spLocks noGrp="1"/>
          </p:cNvSpPr>
          <p:nvPr>
            <p:ph type="sldNum" sz="quarter" idx="10"/>
          </p:nvPr>
        </p:nvSpPr>
        <p:spPr/>
        <p:txBody>
          <a:bodyPr/>
          <a:lstStyle/>
          <a:p>
            <a:pPr>
              <a:defRPr/>
            </a:pPr>
            <a:fld id="{4B87975E-EDFA-6447-B2E1-FA20D111E6EA}" type="slidenum">
              <a:rPr lang="en-US" smtClean="0"/>
              <a:pPr>
                <a:defRPr/>
              </a:pPr>
              <a:t>16</a:t>
            </a:fld>
            <a:endParaRPr lang="en-US"/>
          </a:p>
        </p:txBody>
      </p:sp>
    </p:spTree>
    <p:extLst>
      <p:ext uri="{BB962C8B-B14F-4D97-AF65-F5344CB8AC3E}">
        <p14:creationId xmlns:p14="http://schemas.microsoft.com/office/powerpoint/2010/main" val="972980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t>An observed increase in precipitation intensity is increasing the </a:t>
            </a:r>
            <a:r>
              <a:rPr lang="en-US" sz="1200" b="1" dirty="0"/>
              <a:t>frequency of extreme weather and floods</a:t>
            </a:r>
            <a:r>
              <a:rPr lang="en-US" sz="1200" dirty="0"/>
              <a:t>. </a:t>
            </a:r>
          </a:p>
          <a:p>
            <a:endParaRPr lang="en-US" dirty="0"/>
          </a:p>
        </p:txBody>
      </p:sp>
      <p:sp>
        <p:nvSpPr>
          <p:cNvPr id="4" name="Slide Number Placeholder 3"/>
          <p:cNvSpPr>
            <a:spLocks noGrp="1"/>
          </p:cNvSpPr>
          <p:nvPr>
            <p:ph type="sldNum" sz="quarter" idx="10"/>
          </p:nvPr>
        </p:nvSpPr>
        <p:spPr/>
        <p:txBody>
          <a:bodyPr/>
          <a:lstStyle/>
          <a:p>
            <a:pPr>
              <a:defRPr/>
            </a:pPr>
            <a:fld id="{4B87975E-EDFA-6447-B2E1-FA20D111E6EA}" type="slidenum">
              <a:rPr lang="en-US" smtClean="0"/>
              <a:pPr>
                <a:defRPr/>
              </a:pPr>
              <a:t>17</a:t>
            </a:fld>
            <a:endParaRPr lang="en-US"/>
          </a:p>
        </p:txBody>
      </p:sp>
    </p:spTree>
    <p:extLst>
      <p:ext uri="{BB962C8B-B14F-4D97-AF65-F5344CB8AC3E}">
        <p14:creationId xmlns:p14="http://schemas.microsoft.com/office/powerpoint/2010/main" val="80094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Sandy, as the hurricane became known, caused around $71bn in damages and killed 117 people along the eastern seaboard. One third of those casualties were from New York City alone. The effect of the hurricane was disproportionately felt - the city's most vulnerable residents, people of low income and the elderly, were hardest hit.</a:t>
            </a:r>
          </a:p>
          <a:p>
            <a:endParaRPr lang="en-US" dirty="0"/>
          </a:p>
          <a:p>
            <a:r>
              <a:rPr lang="en-US" dirty="0"/>
              <a:t>Rising ocean levels and increased precipitation are exacerbating the effect of flooding on coastal cities such as New York City.</a:t>
            </a:r>
          </a:p>
        </p:txBody>
      </p:sp>
      <p:sp>
        <p:nvSpPr>
          <p:cNvPr id="4" name="Slide Number Placeholder 3"/>
          <p:cNvSpPr>
            <a:spLocks noGrp="1"/>
          </p:cNvSpPr>
          <p:nvPr>
            <p:ph type="sldNum" sz="quarter" idx="10"/>
          </p:nvPr>
        </p:nvSpPr>
        <p:spPr/>
        <p:txBody>
          <a:bodyPr/>
          <a:lstStyle/>
          <a:p>
            <a:pPr>
              <a:defRPr/>
            </a:pPr>
            <a:fld id="{4B87975E-EDFA-6447-B2E1-FA20D111E6EA}" type="slidenum">
              <a:rPr lang="en-US" smtClean="0"/>
              <a:pPr>
                <a:defRPr/>
              </a:pPr>
              <a:t>18</a:t>
            </a:fld>
            <a:endParaRPr lang="en-US"/>
          </a:p>
        </p:txBody>
      </p:sp>
    </p:spTree>
    <p:extLst>
      <p:ext uri="{BB962C8B-B14F-4D97-AF65-F5344CB8AC3E}">
        <p14:creationId xmlns:p14="http://schemas.microsoft.com/office/powerpoint/2010/main" val="2155433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Sea level is also rising because melting glaciers and ice sheets are adding more water to the oceans.</a:t>
            </a:r>
          </a:p>
        </p:txBody>
      </p:sp>
      <p:sp>
        <p:nvSpPr>
          <p:cNvPr id="4" name="Slide Number Placeholder 3"/>
          <p:cNvSpPr>
            <a:spLocks noGrp="1"/>
          </p:cNvSpPr>
          <p:nvPr>
            <p:ph type="sldNum" sz="quarter" idx="10"/>
          </p:nvPr>
        </p:nvSpPr>
        <p:spPr/>
        <p:txBody>
          <a:bodyPr/>
          <a:lstStyle/>
          <a:p>
            <a:pPr>
              <a:defRPr/>
            </a:pPr>
            <a:fld id="{4B87975E-EDFA-6447-B2E1-FA20D111E6EA}" type="slidenum">
              <a:rPr lang="en-US" smtClean="0"/>
              <a:pPr>
                <a:defRPr/>
              </a:pPr>
              <a:t>19</a:t>
            </a:fld>
            <a:endParaRPr lang="en-US"/>
          </a:p>
        </p:txBody>
      </p:sp>
    </p:spTree>
    <p:extLst>
      <p:ext uri="{BB962C8B-B14F-4D97-AF65-F5344CB8AC3E}">
        <p14:creationId xmlns:p14="http://schemas.microsoft.com/office/powerpoint/2010/main" val="376829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Intergovernmental</a:t>
            </a:r>
            <a:r>
              <a:rPr lang="en-US" baseline="0" dirty="0"/>
              <a:t> Panel on Climate Change (IPCC) = </a:t>
            </a:r>
            <a:r>
              <a:rPr lang="en-US" dirty="0"/>
              <a:t>Doesn’t do original research, it assesses literature.  1000s of experts volunteer to contribute.  Line by line review by governments.  Produces Assessment Reports.</a:t>
            </a:r>
          </a:p>
          <a:p>
            <a:pPr defTabSz="931774">
              <a:defRPr/>
            </a:pPr>
            <a:endParaRPr lang="en-US" dirty="0"/>
          </a:p>
          <a:p>
            <a:r>
              <a:rPr lang="en-US" dirty="0"/>
              <a:t>UN Framework Convention on Climate Change (UNFCCC), the main international treaty on climate change.  Adopted 1992, into force 1994.  Set non binding limits on greenhouse gas emissions for individual countries and contains no enforcement mechanisms.</a:t>
            </a:r>
          </a:p>
        </p:txBody>
      </p:sp>
      <p:sp>
        <p:nvSpPr>
          <p:cNvPr id="4" name="Slide Number Placeholder 3"/>
          <p:cNvSpPr>
            <a:spLocks noGrp="1"/>
          </p:cNvSpPr>
          <p:nvPr>
            <p:ph type="sldNum" sz="quarter" idx="10"/>
          </p:nvPr>
        </p:nvSpPr>
        <p:spPr/>
        <p:txBody>
          <a:bodyPr/>
          <a:lstStyle/>
          <a:p>
            <a:fld id="{DECCF8BF-B169-4A03-8F50-3A3EA16F70D8}" type="slidenum">
              <a:rPr lang="en-US" smtClean="0"/>
              <a:t>21</a:t>
            </a:fld>
            <a:endParaRPr lang="en-US"/>
          </a:p>
        </p:txBody>
      </p:sp>
    </p:spTree>
    <p:extLst>
      <p:ext uri="{BB962C8B-B14F-4D97-AF65-F5344CB8AC3E}">
        <p14:creationId xmlns:p14="http://schemas.microsoft.com/office/powerpoint/2010/main" val="171275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87975E-EDFA-6447-B2E1-FA20D111E6EA}" type="slidenum">
              <a:rPr lang="en-US" smtClean="0"/>
              <a:pPr>
                <a:defRPr/>
              </a:pPr>
              <a:t>24</a:t>
            </a:fld>
            <a:endParaRPr lang="en-US"/>
          </a:p>
        </p:txBody>
      </p:sp>
    </p:spTree>
    <p:extLst>
      <p:ext uri="{BB962C8B-B14F-4D97-AF65-F5344CB8AC3E}">
        <p14:creationId xmlns:p14="http://schemas.microsoft.com/office/powerpoint/2010/main" val="1777099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negotiations, countries usually</a:t>
            </a:r>
            <a:r>
              <a:rPr lang="en-US" baseline="0" dirty="0"/>
              <a:t> do not act alone, they act in blocs.</a:t>
            </a:r>
            <a:endParaRPr lang="en-US" dirty="0"/>
          </a:p>
        </p:txBody>
      </p:sp>
      <p:sp>
        <p:nvSpPr>
          <p:cNvPr id="4" name="Slide Number Placeholder 3"/>
          <p:cNvSpPr>
            <a:spLocks noGrp="1"/>
          </p:cNvSpPr>
          <p:nvPr>
            <p:ph type="sldNum" sz="quarter" idx="10"/>
          </p:nvPr>
        </p:nvSpPr>
        <p:spPr/>
        <p:txBody>
          <a:bodyPr/>
          <a:lstStyle/>
          <a:p>
            <a:pPr>
              <a:defRPr/>
            </a:pPr>
            <a:fld id="{4B87975E-EDFA-6447-B2E1-FA20D111E6EA}" type="slidenum">
              <a:rPr lang="en-US" smtClean="0"/>
              <a:pPr>
                <a:defRPr/>
              </a:pPr>
              <a:t>25</a:t>
            </a:fld>
            <a:endParaRPr lang="en-US"/>
          </a:p>
        </p:txBody>
      </p:sp>
    </p:spTree>
    <p:extLst>
      <p:ext uri="{BB962C8B-B14F-4D97-AF65-F5344CB8AC3E}">
        <p14:creationId xmlns:p14="http://schemas.microsoft.com/office/powerpoint/2010/main" val="1030590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CF8BF-B169-4A03-8F50-3A3EA16F70D8}" type="slidenum">
              <a:rPr lang="en-US" smtClean="0"/>
              <a:t>26</a:t>
            </a:fld>
            <a:endParaRPr lang="en-US"/>
          </a:p>
        </p:txBody>
      </p:sp>
    </p:spTree>
    <p:extLst>
      <p:ext uri="{BB962C8B-B14F-4D97-AF65-F5344CB8AC3E}">
        <p14:creationId xmlns:p14="http://schemas.microsoft.com/office/powerpoint/2010/main" val="1637692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CF8BF-B169-4A03-8F50-3A3EA16F70D8}" type="slidenum">
              <a:rPr lang="en-US" smtClean="0"/>
              <a:t>29</a:t>
            </a:fld>
            <a:endParaRPr lang="en-US"/>
          </a:p>
        </p:txBody>
      </p:sp>
    </p:spTree>
    <p:extLst>
      <p:ext uri="{BB962C8B-B14F-4D97-AF65-F5344CB8AC3E}">
        <p14:creationId xmlns:p14="http://schemas.microsoft.com/office/powerpoint/2010/main" val="1921980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Subsidiary Body for Scientific and Technological Advice</a:t>
            </a:r>
          </a:p>
        </p:txBody>
      </p:sp>
      <p:sp>
        <p:nvSpPr>
          <p:cNvPr id="4" name="Slide Number Placeholder 3"/>
          <p:cNvSpPr>
            <a:spLocks noGrp="1"/>
          </p:cNvSpPr>
          <p:nvPr>
            <p:ph type="sldNum" sz="quarter" idx="10"/>
          </p:nvPr>
        </p:nvSpPr>
        <p:spPr/>
        <p:txBody>
          <a:bodyPr/>
          <a:lstStyle/>
          <a:p>
            <a:fld id="{DECCF8BF-B169-4A03-8F50-3A3EA16F70D8}" type="slidenum">
              <a:rPr lang="en-US" smtClean="0"/>
              <a:t>31</a:t>
            </a:fld>
            <a:endParaRPr lang="en-US"/>
          </a:p>
        </p:txBody>
      </p:sp>
    </p:spTree>
    <p:extLst>
      <p:ext uri="{BB962C8B-B14F-4D97-AF65-F5344CB8AC3E}">
        <p14:creationId xmlns:p14="http://schemas.microsoft.com/office/powerpoint/2010/main" val="139477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The international climate regime is built upon a clear understanding of the threats posed by, and the causes of climate change</a:t>
            </a:r>
            <a:endParaRPr lang="en-US" dirty="0"/>
          </a:p>
        </p:txBody>
      </p:sp>
      <p:sp>
        <p:nvSpPr>
          <p:cNvPr id="4" name="Slide Number Placeholder 3"/>
          <p:cNvSpPr>
            <a:spLocks noGrp="1"/>
          </p:cNvSpPr>
          <p:nvPr>
            <p:ph type="sldNum" sz="quarter" idx="10"/>
          </p:nvPr>
        </p:nvSpPr>
        <p:spPr/>
        <p:txBody>
          <a:bodyPr/>
          <a:lstStyle/>
          <a:p>
            <a:pPr>
              <a:defRPr/>
            </a:pPr>
            <a:fld id="{4B87975E-EDFA-6447-B2E1-FA20D111E6EA}" type="slidenum">
              <a:rPr lang="en-US" smtClean="0"/>
              <a:pPr>
                <a:defRPr/>
              </a:pPr>
              <a:t>3</a:t>
            </a:fld>
            <a:endParaRPr lang="en-US"/>
          </a:p>
        </p:txBody>
      </p:sp>
    </p:spTree>
    <p:extLst>
      <p:ext uri="{BB962C8B-B14F-4D97-AF65-F5344CB8AC3E}">
        <p14:creationId xmlns:p14="http://schemas.microsoft.com/office/powerpoint/2010/main" val="1606348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87975E-EDFA-6447-B2E1-FA20D111E6EA}" type="slidenum">
              <a:rPr lang="en-US" smtClean="0"/>
              <a:pPr>
                <a:defRPr/>
              </a:pPr>
              <a:t>34</a:t>
            </a:fld>
            <a:endParaRPr lang="en-US"/>
          </a:p>
        </p:txBody>
      </p:sp>
    </p:spTree>
    <p:extLst>
      <p:ext uri="{BB962C8B-B14F-4D97-AF65-F5344CB8AC3E}">
        <p14:creationId xmlns:p14="http://schemas.microsoft.com/office/powerpoint/2010/main" val="1673623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buFont typeface="Arial" pitchFamily="34" charset="0"/>
              <a:buNone/>
              <a:defRPr/>
            </a:pPr>
            <a:r>
              <a:rPr lang="en-GB" dirty="0"/>
              <a:t>complicated landscape climate finance sources (including public, private, national and international)</a:t>
            </a:r>
          </a:p>
          <a:p>
            <a:pPr defTabSz="931774">
              <a:buFont typeface="Arial" pitchFamily="34" charset="0"/>
              <a:buNone/>
              <a:defRPr/>
            </a:pPr>
            <a:r>
              <a:rPr lang="en-GB" dirty="0"/>
              <a:t>&gt; 50 international public funds, 60 carbon markets and 6,000 private equity funds already providing “green” finance</a:t>
            </a:r>
          </a:p>
          <a:p>
            <a:pPr marL="465887" lvl="1" defTabSz="931774">
              <a:buFont typeface="Arial" pitchFamily="34" charset="0"/>
              <a:buChar char="•"/>
              <a:defRPr/>
            </a:pPr>
            <a:r>
              <a:rPr lang="en-GB" dirty="0"/>
              <a:t>M</a:t>
            </a:r>
            <a:r>
              <a:rPr lang="en-US" dirty="0" err="1"/>
              <a:t>ultiple</a:t>
            </a:r>
            <a:r>
              <a:rPr lang="en-US" dirty="0"/>
              <a:t> </a:t>
            </a:r>
            <a:r>
              <a:rPr lang="en-US" i="1" dirty="0"/>
              <a:t>types </a:t>
            </a:r>
            <a:r>
              <a:rPr lang="en-US" dirty="0"/>
              <a:t>of finance (such as carbon finance, finance for REDD+, etc.)</a:t>
            </a:r>
          </a:p>
          <a:p>
            <a:pPr marL="465887" lvl="1" defTabSz="931774">
              <a:buFont typeface="Arial" pitchFamily="34" charset="0"/>
              <a:buChar char="•"/>
              <a:defRPr/>
            </a:pPr>
            <a:r>
              <a:rPr lang="en-US" dirty="0"/>
              <a:t>A variety of tools for delivering and packaging financing (such as sectoral approaches, performance-based payments, etc.) </a:t>
            </a:r>
          </a:p>
          <a:p>
            <a:pPr marL="465887" lvl="1" defTabSz="931774">
              <a:buFont typeface="Arial" pitchFamily="34" charset="0"/>
              <a:buChar char="•"/>
              <a:defRPr/>
            </a:pPr>
            <a:r>
              <a:rPr lang="en-US" dirty="0"/>
              <a:t> access to national budgets</a:t>
            </a:r>
          </a:p>
          <a:p>
            <a:pPr marL="465887" lvl="1" defTabSz="931774">
              <a:buFont typeface="Arial" pitchFamily="34" charset="0"/>
              <a:buChar char="•"/>
              <a:defRPr/>
            </a:pPr>
            <a:r>
              <a:rPr lang="en-US" dirty="0"/>
              <a:t>Bilateral finance (e.g., Japan and Caribbean, Germany / Norway / France)</a:t>
            </a:r>
          </a:p>
        </p:txBody>
      </p:sp>
      <p:sp>
        <p:nvSpPr>
          <p:cNvPr id="4" name="Slide Number Placeholder 3"/>
          <p:cNvSpPr>
            <a:spLocks noGrp="1"/>
          </p:cNvSpPr>
          <p:nvPr>
            <p:ph type="sldNum" sz="quarter" idx="10"/>
          </p:nvPr>
        </p:nvSpPr>
        <p:spPr/>
        <p:txBody>
          <a:bodyPr/>
          <a:lstStyle/>
          <a:p>
            <a:fld id="{1DC9E869-154C-4109-8476-CD8CA2207F6B}" type="slidenum">
              <a:rPr lang="en-US" smtClean="0"/>
              <a:pPr/>
              <a:t>39</a:t>
            </a:fld>
            <a:endParaRPr lang="en-US"/>
          </a:p>
        </p:txBody>
      </p:sp>
    </p:spTree>
    <p:extLst>
      <p:ext uri="{BB962C8B-B14F-4D97-AF65-F5344CB8AC3E}">
        <p14:creationId xmlns:p14="http://schemas.microsoft.com/office/powerpoint/2010/main" val="1845248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0591" indent="-310591">
              <a:lnSpc>
                <a:spcPct val="70000"/>
              </a:lnSpc>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ECCF8BF-B169-4A03-8F50-3A3EA16F70D8}" type="slidenum">
              <a:rPr lang="en-US" smtClean="0"/>
              <a:t>40</a:t>
            </a:fld>
            <a:endParaRPr lang="en-US"/>
          </a:p>
        </p:txBody>
      </p:sp>
    </p:spTree>
    <p:extLst>
      <p:ext uri="{BB962C8B-B14F-4D97-AF65-F5344CB8AC3E}">
        <p14:creationId xmlns:p14="http://schemas.microsoft.com/office/powerpoint/2010/main" val="2018061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spcAft>
                <a:spcPts val="611"/>
              </a:spcAft>
              <a:buFont typeface="Arial" panose="020B0604020202020204" pitchFamily="34" charset="0"/>
              <a:buChar char="•"/>
            </a:pPr>
            <a:r>
              <a:rPr lang="en-IE" sz="2400" dirty="0"/>
              <a:t>Should be constructive, facilitative and solutions oriented and should not lead to discussions of a confrontational nature in which individual Parties or groups of Parties are singled out; </a:t>
            </a:r>
          </a:p>
          <a:p>
            <a:pPr marL="349415" indent="-349415">
              <a:spcAft>
                <a:spcPts val="611"/>
              </a:spcAft>
              <a:buFont typeface="Arial" panose="020B0604020202020204" pitchFamily="34" charset="0"/>
              <a:buChar char="•"/>
            </a:pPr>
            <a:r>
              <a:rPr lang="en-IE" sz="2400" dirty="0"/>
              <a:t>Will be structured around three general topics: </a:t>
            </a:r>
          </a:p>
          <a:p>
            <a:pPr marL="889714" lvl="1" indent="-524123">
              <a:spcAft>
                <a:spcPts val="611"/>
              </a:spcAft>
              <a:buFont typeface="+mj-lt"/>
              <a:buAutoNum type="romanUcPeriod"/>
            </a:pPr>
            <a:r>
              <a:rPr lang="en-IE" dirty="0"/>
              <a:t>Where are we? </a:t>
            </a:r>
          </a:p>
          <a:p>
            <a:pPr marL="889714" lvl="1" indent="-524123">
              <a:spcAft>
                <a:spcPts val="611"/>
              </a:spcAft>
              <a:buFont typeface="+mj-lt"/>
              <a:buAutoNum type="romanUcPeriod"/>
            </a:pPr>
            <a:r>
              <a:rPr lang="en-IE" dirty="0"/>
              <a:t>Where do we want to go? </a:t>
            </a:r>
          </a:p>
          <a:p>
            <a:pPr marL="889714" lvl="1" indent="-524123">
              <a:spcAft>
                <a:spcPts val="611"/>
              </a:spcAft>
              <a:buFont typeface="+mj-lt"/>
              <a:buAutoNum type="romanUcPeriod"/>
            </a:pPr>
            <a:r>
              <a:rPr lang="en-IE" dirty="0"/>
              <a:t>How do we get there? </a:t>
            </a:r>
          </a:p>
        </p:txBody>
      </p:sp>
      <p:sp>
        <p:nvSpPr>
          <p:cNvPr id="4" name="Slide Number Placeholder 3"/>
          <p:cNvSpPr>
            <a:spLocks noGrp="1"/>
          </p:cNvSpPr>
          <p:nvPr>
            <p:ph type="sldNum" sz="quarter" idx="10"/>
          </p:nvPr>
        </p:nvSpPr>
        <p:spPr/>
        <p:txBody>
          <a:bodyPr/>
          <a:lstStyle/>
          <a:p>
            <a:fld id="{DECCF8BF-B169-4A03-8F50-3A3EA16F70D8}" type="slidenum">
              <a:rPr lang="en-US" smtClean="0"/>
              <a:t>41</a:t>
            </a:fld>
            <a:endParaRPr lang="en-US"/>
          </a:p>
        </p:txBody>
      </p:sp>
    </p:spTree>
    <p:extLst>
      <p:ext uri="{BB962C8B-B14F-4D97-AF65-F5344CB8AC3E}">
        <p14:creationId xmlns:p14="http://schemas.microsoft.com/office/powerpoint/2010/main" val="2023521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FFFF00"/>
                </a:solidFill>
                <a:latin typeface="Calibri" panose="020F0502020204030204" pitchFamily="34" charset="0"/>
              </a:rPr>
              <a:t>What needs? Food, water, biodiversity, ecosystems, energy, health, poverty alleviation, resilience</a:t>
            </a:r>
          </a:p>
          <a:p>
            <a:pPr defTabSz="931774">
              <a:defRPr/>
            </a:pPr>
            <a:r>
              <a:rPr lang="en-US" dirty="0">
                <a:solidFill>
                  <a:srgbClr val="FFFF00"/>
                </a:solidFill>
                <a:latin typeface="Calibri" panose="020F0502020204030204" pitchFamily="34" charset="0"/>
              </a:rPr>
              <a:t>Climate change affects all of these systems &amp; will fundamentally alter how humans interact with them</a:t>
            </a:r>
          </a:p>
          <a:p>
            <a:endParaRPr lang="en-US" dirty="0"/>
          </a:p>
        </p:txBody>
      </p:sp>
      <p:sp>
        <p:nvSpPr>
          <p:cNvPr id="4" name="Slide Number Placeholder 3"/>
          <p:cNvSpPr>
            <a:spLocks noGrp="1"/>
          </p:cNvSpPr>
          <p:nvPr>
            <p:ph type="sldNum" sz="quarter" idx="10"/>
          </p:nvPr>
        </p:nvSpPr>
        <p:spPr/>
        <p:txBody>
          <a:bodyPr/>
          <a:lstStyle/>
          <a:p>
            <a:fld id="{DECCF8BF-B169-4A03-8F50-3A3EA16F70D8}" type="slidenum">
              <a:rPr lang="en-US" smtClean="0"/>
              <a:t>42</a:t>
            </a:fld>
            <a:endParaRPr lang="en-US"/>
          </a:p>
        </p:txBody>
      </p:sp>
    </p:spTree>
    <p:extLst>
      <p:ext uri="{BB962C8B-B14F-4D97-AF65-F5344CB8AC3E}">
        <p14:creationId xmlns:p14="http://schemas.microsoft.com/office/powerpoint/2010/main" val="1860218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Core of the work we do:</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Sustainable development and climate change (mitigation and adaptation) are closely linked, and activities through the NDC have strong alignments with the Sustainable Development Goals (SDGs) under the 2030 Agenda for Sustainable Development</a:t>
            </a:r>
          </a:p>
          <a:p>
            <a:pPr marL="171450" indent="-171450">
              <a:buFont typeface="Arial" panose="020B0604020202020204" pitchFamily="34" charset="0"/>
              <a:buChar char="•"/>
            </a:pPr>
            <a:r>
              <a:rPr lang="en-US" dirty="0"/>
              <a:t>SDG 13:  Take urgent action to combat climate change and its impacts</a:t>
            </a:r>
          </a:p>
          <a:p>
            <a:pPr marL="171450" indent="-171450">
              <a:buFont typeface="Arial" panose="020B0604020202020204" pitchFamily="34" charset="0"/>
              <a:buChar char="•"/>
            </a:pPr>
            <a:r>
              <a:rPr lang="en-US" dirty="0"/>
              <a:t>Target 13.1:  Strengthen resilience and adaptive capacity to climate-related hazards and natural disasters in all countries </a:t>
            </a:r>
          </a:p>
          <a:p>
            <a:pPr marL="171450" indent="-171450">
              <a:buFont typeface="Arial" panose="020B0604020202020204" pitchFamily="34" charset="0"/>
              <a:buChar char="•"/>
            </a:pPr>
            <a:r>
              <a:rPr lang="en-US" dirty="0"/>
              <a:t>Indicator 13.1.1:  Number of deaths, missing persons and persons affected by disaster per 100,000 people</a:t>
            </a:r>
          </a:p>
          <a:p>
            <a:pPr marL="171450" indent="-171450">
              <a:buFont typeface="Arial" panose="020B0604020202020204" pitchFamily="34" charset="0"/>
              <a:buChar char="•"/>
            </a:pPr>
            <a:r>
              <a:rPr lang="en-US" dirty="0"/>
              <a:t>2030 Agenda for Sustainable Development, adopted by all United Nations Member States in 2015, provides a shared blueprint for peace and prosperity for people and the planet, now and into the future. At its heart are the 17 Sustainable Development Goals (SDGs) &amp; 244 SDG indicators</a:t>
            </a:r>
          </a:p>
          <a:p>
            <a:pPr marL="171450" indent="-171450">
              <a:buFont typeface="Arial" panose="020B0604020202020204" pitchFamily="34" charset="0"/>
              <a:buChar char="•"/>
            </a:pPr>
            <a:r>
              <a:rPr lang="en-US" dirty="0"/>
              <a:t>Encourages member states to "conduct regular and inclusive reviews of progress at the national and sub-national levels, which are country-led and country-driven </a:t>
            </a:r>
            <a:r>
              <a:rPr lang="en-US" dirty="0">
                <a:sym typeface="Wingdings" panose="05000000000000000000" pitchFamily="2" charset="2"/>
              </a:rPr>
              <a:t> </a:t>
            </a:r>
            <a:r>
              <a:rPr lang="en-US" dirty="0"/>
              <a:t>Voluntary national reporting informs high level policy</a:t>
            </a:r>
          </a:p>
          <a:p>
            <a:endParaRPr lang="en-US" dirty="0"/>
          </a:p>
        </p:txBody>
      </p:sp>
      <p:sp>
        <p:nvSpPr>
          <p:cNvPr id="4" name="Slide Number Placeholder 3"/>
          <p:cNvSpPr>
            <a:spLocks noGrp="1"/>
          </p:cNvSpPr>
          <p:nvPr>
            <p:ph type="sldNum" sz="quarter" idx="10"/>
          </p:nvPr>
        </p:nvSpPr>
        <p:spPr/>
        <p:txBody>
          <a:bodyPr/>
          <a:lstStyle/>
          <a:p>
            <a:fld id="{DECCF8BF-B169-4A03-8F50-3A3EA16F70D8}" type="slidenum">
              <a:rPr lang="en-US" smtClean="0"/>
              <a:t>43</a:t>
            </a:fld>
            <a:endParaRPr lang="en-US"/>
          </a:p>
        </p:txBody>
      </p:sp>
    </p:spTree>
    <p:extLst>
      <p:ext uri="{BB962C8B-B14F-4D97-AF65-F5344CB8AC3E}">
        <p14:creationId xmlns:p14="http://schemas.microsoft.com/office/powerpoint/2010/main" val="70330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a:t>
            </a:r>
            <a:r>
              <a:rPr lang="en-US" baseline="0" dirty="0"/>
              <a:t> types of gas in the atmosphere. We need oxygen for example or we wouldn’t be able to breath. Carbon dioxide is another gas that is in the atmosphere, which is actually very important for plans and photosynthesis. So these gases in the right amount is good for us and we need them. But if we play around with the amount and have too much of them in the atmosphere then it causes warming. Most of the solar radiation that reaches the Earth is absorbed by the atmosphere which in turn radiates energy back to space in form of Infrared radiation or heat.  But some of it is trapped in the atmosphere and warms the earth. They reason why they get trapped is because the </a:t>
            </a:r>
            <a:r>
              <a:rPr lang="en-US" baseline="0" dirty="0" err="1"/>
              <a:t>astomphere</a:t>
            </a:r>
            <a:r>
              <a:rPr lang="en-US" baseline="0" dirty="0"/>
              <a:t> has greenhouse gases. There are five types of GHGs. </a:t>
            </a:r>
            <a:r>
              <a:rPr lang="en-US" sz="1200" b="0" i="0" kern="1200" dirty="0">
                <a:solidFill>
                  <a:schemeClr val="tx1"/>
                </a:solidFill>
                <a:effectLst/>
                <a:latin typeface="+mn-lt"/>
                <a:ea typeface="ＭＳ Ｐゴシック" charset="0"/>
                <a:cs typeface="ＭＳ Ｐゴシック" charset="0"/>
              </a:rPr>
              <a:t>are </a:t>
            </a:r>
            <a:r>
              <a:rPr lang="en-US" sz="1200" b="0" i="0" u="none" strike="noStrike" kern="1200" dirty="0">
                <a:solidFill>
                  <a:schemeClr val="tx1"/>
                </a:solidFill>
                <a:effectLst/>
                <a:latin typeface="+mn-lt"/>
                <a:ea typeface="ＭＳ Ｐゴシック" charset="0"/>
                <a:cs typeface="ＭＳ Ｐゴシック" charset="0"/>
                <a:hlinkClick r:id="rId3" tooltip="Water vapor"/>
              </a:rPr>
              <a:t>water vapor</a:t>
            </a:r>
            <a:r>
              <a:rPr lang="en-US" sz="1200" b="0" i="0" kern="1200" dirty="0">
                <a:solidFill>
                  <a:schemeClr val="tx1"/>
                </a:solidFill>
                <a:effectLst/>
                <a:latin typeface="+mn-lt"/>
                <a:ea typeface="ＭＳ Ｐゴシック" charset="0"/>
                <a:cs typeface="ＭＳ Ｐゴシック" charset="0"/>
              </a:rPr>
              <a:t>, </a:t>
            </a:r>
            <a:r>
              <a:rPr lang="en-US" sz="1200" b="0" i="0" u="none" strike="noStrike" kern="1200" dirty="0">
                <a:solidFill>
                  <a:schemeClr val="tx1"/>
                </a:solidFill>
                <a:effectLst/>
                <a:latin typeface="+mn-lt"/>
                <a:ea typeface="ＭＳ Ｐゴシック" charset="0"/>
                <a:cs typeface="ＭＳ Ｐゴシック" charset="0"/>
                <a:hlinkClick r:id="rId4" tooltip="Carbon dioxide"/>
              </a:rPr>
              <a:t>carbon dioxide</a:t>
            </a:r>
            <a:r>
              <a:rPr lang="en-US" sz="1200" b="0" i="0" kern="1200" dirty="0">
                <a:solidFill>
                  <a:schemeClr val="tx1"/>
                </a:solidFill>
                <a:effectLst/>
                <a:latin typeface="+mn-lt"/>
                <a:ea typeface="ＭＳ Ｐゴシック" charset="0"/>
                <a:cs typeface="ＭＳ Ｐゴシック" charset="0"/>
              </a:rPr>
              <a:t>, </a:t>
            </a:r>
            <a:r>
              <a:rPr lang="en-US" sz="1200" b="0" i="0" u="none" strike="noStrike" kern="1200" dirty="0">
                <a:solidFill>
                  <a:schemeClr val="tx1"/>
                </a:solidFill>
                <a:effectLst/>
                <a:latin typeface="+mn-lt"/>
                <a:ea typeface="ＭＳ Ｐゴシック" charset="0"/>
                <a:cs typeface="ＭＳ Ｐゴシック" charset="0"/>
                <a:hlinkClick r:id="rId5" tooltip="Methane"/>
              </a:rPr>
              <a:t>methane</a:t>
            </a:r>
            <a:r>
              <a:rPr lang="en-US" sz="1200" b="0" i="0" kern="1200" dirty="0">
                <a:solidFill>
                  <a:schemeClr val="tx1"/>
                </a:solidFill>
                <a:effectLst/>
                <a:latin typeface="+mn-lt"/>
                <a:ea typeface="ＭＳ Ｐゴシック" charset="0"/>
                <a:cs typeface="ＭＳ Ｐゴシック" charset="0"/>
              </a:rPr>
              <a:t>, </a:t>
            </a:r>
            <a:r>
              <a:rPr lang="en-US" sz="1200" b="0" i="0" u="none" strike="noStrike" kern="1200" dirty="0">
                <a:solidFill>
                  <a:schemeClr val="tx1"/>
                </a:solidFill>
                <a:effectLst/>
                <a:latin typeface="+mn-lt"/>
                <a:ea typeface="ＭＳ Ｐゴシック" charset="0"/>
                <a:cs typeface="ＭＳ Ｐゴシック" charset="0"/>
                <a:hlinkClick r:id="rId6" tooltip="Nitrous oxide"/>
              </a:rPr>
              <a:t>nitrous </a:t>
            </a:r>
            <a:r>
              <a:rPr lang="en-US" sz="1200" b="0" i="0" u="none" strike="noStrike" kern="1200" dirty="0" err="1">
                <a:solidFill>
                  <a:schemeClr val="tx1"/>
                </a:solidFill>
                <a:effectLst/>
                <a:latin typeface="+mn-lt"/>
                <a:ea typeface="ＭＳ Ｐゴシック" charset="0"/>
                <a:cs typeface="ＭＳ Ｐゴシック" charset="0"/>
                <a:hlinkClick r:id="rId6" tooltip="Nitrous oxide"/>
              </a:rPr>
              <a:t>oxide</a:t>
            </a:r>
            <a:r>
              <a:rPr lang="en-US" sz="1200" b="0" i="0" kern="1200" dirty="0" err="1">
                <a:solidFill>
                  <a:schemeClr val="tx1"/>
                </a:solidFill>
                <a:effectLst/>
                <a:latin typeface="+mn-lt"/>
                <a:ea typeface="ＭＳ Ｐゴシック" charset="0"/>
                <a:cs typeface="ＭＳ Ｐゴシック" charset="0"/>
              </a:rPr>
              <a:t>and</a:t>
            </a:r>
            <a:r>
              <a:rPr lang="en-US" sz="1200" b="0" i="0" kern="1200" dirty="0">
                <a:solidFill>
                  <a:schemeClr val="tx1"/>
                </a:solidFill>
                <a:effectLst/>
                <a:latin typeface="+mn-lt"/>
                <a:ea typeface="ＭＳ Ｐゴシック" charset="0"/>
                <a:cs typeface="ＭＳ Ｐゴシック" charset="0"/>
              </a:rPr>
              <a:t> </a:t>
            </a:r>
            <a:r>
              <a:rPr lang="en-US" sz="1200" b="0" i="0" u="none" strike="noStrike" kern="1200" dirty="0">
                <a:solidFill>
                  <a:schemeClr val="tx1"/>
                </a:solidFill>
                <a:effectLst/>
                <a:latin typeface="+mn-lt"/>
                <a:ea typeface="ＭＳ Ｐゴシック" charset="0"/>
                <a:cs typeface="ＭＳ Ｐゴシック" charset="0"/>
                <a:hlinkClick r:id="rId7" tooltip="Ozone"/>
              </a:rPr>
              <a:t>ozone</a:t>
            </a:r>
            <a:r>
              <a:rPr lang="en-US" sz="1200" b="0" i="0" kern="1200" dirty="0">
                <a:solidFill>
                  <a:schemeClr val="tx1"/>
                </a:solidFill>
                <a:effectLst/>
                <a:latin typeface="+mn-lt"/>
                <a:ea typeface="ＭＳ Ｐゴシック" charset="0"/>
                <a:cs typeface="ＭＳ Ｐゴシック" charset="0"/>
              </a:rPr>
              <a:t>. </a:t>
            </a:r>
            <a:r>
              <a:rPr lang="en-US" baseline="0" dirty="0"/>
              <a:t>The most important is carbon </a:t>
            </a:r>
            <a:r>
              <a:rPr lang="en-US" baseline="0" dirty="0" err="1"/>
              <a:t>dixode</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4B87975E-EDFA-6447-B2E1-FA20D111E6EA}" type="slidenum">
              <a:rPr lang="en-US" smtClean="0"/>
              <a:pPr>
                <a:defRPr/>
              </a:pPr>
              <a:t>4</a:t>
            </a:fld>
            <a:endParaRPr lang="en-US"/>
          </a:p>
        </p:txBody>
      </p:sp>
    </p:spTree>
    <p:extLst>
      <p:ext uri="{BB962C8B-B14F-4D97-AF65-F5344CB8AC3E}">
        <p14:creationId xmlns:p14="http://schemas.microsoft.com/office/powerpoint/2010/main" val="231071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xmlns="" id="{58BA9A07-F5B2-4827-BD7E-0BE75D63D0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804" eaLnBrk="0" hangingPunct="0">
              <a:defRPr sz="1400" b="1" u="sng">
                <a:solidFill>
                  <a:schemeClr val="tx1"/>
                </a:solidFill>
                <a:latin typeface="Garamond" panose="02020404030301010803" pitchFamily="18" charset="0"/>
              </a:defRPr>
            </a:lvl1pPr>
            <a:lvl2pPr marL="757066" indent="-291179" defTabSz="952804" eaLnBrk="0" hangingPunct="0">
              <a:defRPr sz="1400" b="1" u="sng">
                <a:solidFill>
                  <a:schemeClr val="tx1"/>
                </a:solidFill>
                <a:latin typeface="Garamond" panose="02020404030301010803" pitchFamily="18" charset="0"/>
              </a:defRPr>
            </a:lvl2pPr>
            <a:lvl3pPr marL="1164717" indent="-232943" defTabSz="952804" eaLnBrk="0" hangingPunct="0">
              <a:defRPr sz="1400" b="1" u="sng">
                <a:solidFill>
                  <a:schemeClr val="tx1"/>
                </a:solidFill>
                <a:latin typeface="Garamond" panose="02020404030301010803" pitchFamily="18" charset="0"/>
              </a:defRPr>
            </a:lvl3pPr>
            <a:lvl4pPr marL="1630604" indent="-232943" defTabSz="952804" eaLnBrk="0" hangingPunct="0">
              <a:defRPr sz="1400" b="1" u="sng">
                <a:solidFill>
                  <a:schemeClr val="tx1"/>
                </a:solidFill>
                <a:latin typeface="Garamond" panose="02020404030301010803" pitchFamily="18" charset="0"/>
              </a:defRPr>
            </a:lvl4pPr>
            <a:lvl5pPr marL="2096491" indent="-232943" defTabSz="952804" eaLnBrk="0" hangingPunct="0">
              <a:defRPr sz="1400" b="1" u="sng">
                <a:solidFill>
                  <a:schemeClr val="tx1"/>
                </a:solidFill>
                <a:latin typeface="Garamond" panose="02020404030301010803" pitchFamily="18" charset="0"/>
              </a:defRPr>
            </a:lvl5pPr>
            <a:lvl6pPr marL="2562377" indent="-232943" algn="ctr" defTabSz="952804" eaLnBrk="0" fontAlgn="base" hangingPunct="0">
              <a:spcBef>
                <a:spcPct val="0"/>
              </a:spcBef>
              <a:spcAft>
                <a:spcPct val="0"/>
              </a:spcAft>
              <a:defRPr sz="1400" b="1" u="sng">
                <a:solidFill>
                  <a:schemeClr val="tx1"/>
                </a:solidFill>
                <a:latin typeface="Garamond" panose="02020404030301010803" pitchFamily="18" charset="0"/>
              </a:defRPr>
            </a:lvl6pPr>
            <a:lvl7pPr marL="3028264" indent="-232943" algn="ctr" defTabSz="952804" eaLnBrk="0" fontAlgn="base" hangingPunct="0">
              <a:spcBef>
                <a:spcPct val="0"/>
              </a:spcBef>
              <a:spcAft>
                <a:spcPct val="0"/>
              </a:spcAft>
              <a:defRPr sz="1400" b="1" u="sng">
                <a:solidFill>
                  <a:schemeClr val="tx1"/>
                </a:solidFill>
                <a:latin typeface="Garamond" panose="02020404030301010803" pitchFamily="18" charset="0"/>
              </a:defRPr>
            </a:lvl7pPr>
            <a:lvl8pPr marL="3494151" indent="-232943" algn="ctr" defTabSz="952804" eaLnBrk="0" fontAlgn="base" hangingPunct="0">
              <a:spcBef>
                <a:spcPct val="0"/>
              </a:spcBef>
              <a:spcAft>
                <a:spcPct val="0"/>
              </a:spcAft>
              <a:defRPr sz="1400" b="1" u="sng">
                <a:solidFill>
                  <a:schemeClr val="tx1"/>
                </a:solidFill>
                <a:latin typeface="Garamond" panose="02020404030301010803" pitchFamily="18" charset="0"/>
              </a:defRPr>
            </a:lvl8pPr>
            <a:lvl9pPr marL="3960038" indent="-232943" algn="ctr" defTabSz="952804" eaLnBrk="0" fontAlgn="base" hangingPunct="0">
              <a:spcBef>
                <a:spcPct val="0"/>
              </a:spcBef>
              <a:spcAft>
                <a:spcPct val="0"/>
              </a:spcAft>
              <a:defRPr sz="1400" b="1" u="sng">
                <a:solidFill>
                  <a:schemeClr val="tx1"/>
                </a:solidFill>
                <a:latin typeface="Garamond" panose="02020404030301010803" pitchFamily="18" charset="0"/>
              </a:defRPr>
            </a:lvl9pPr>
          </a:lstStyle>
          <a:p>
            <a:pPr eaLnBrk="1" hangingPunct="1"/>
            <a:fld id="{8FB0B75B-FA77-44D7-8E3F-A2DCA843F96E}" type="slidenum">
              <a:rPr lang="en-US" altLang="en-US" sz="1200" b="0" u="none">
                <a:latin typeface="Arial" panose="020B0604020202020204" pitchFamily="34" charset="0"/>
              </a:rPr>
              <a:pPr eaLnBrk="1" hangingPunct="1"/>
              <a:t>6</a:t>
            </a:fld>
            <a:endParaRPr lang="en-US" altLang="en-US" sz="1200" b="0" u="none">
              <a:latin typeface="Arial" panose="020B0604020202020204" pitchFamily="34" charset="0"/>
            </a:endParaRPr>
          </a:p>
        </p:txBody>
      </p:sp>
      <p:sp>
        <p:nvSpPr>
          <p:cNvPr id="58371" name="Rectangle 2">
            <a:extLst>
              <a:ext uri="{FF2B5EF4-FFF2-40B4-BE49-F238E27FC236}">
                <a16:creationId xmlns:a16="http://schemas.microsoft.com/office/drawing/2014/main" xmlns="" id="{22A23196-F391-4AB4-A355-53AD74D122E3}"/>
              </a:ext>
            </a:extLst>
          </p:cNvPr>
          <p:cNvSpPr>
            <a:spLocks noGrp="1" noRot="1" noChangeAspect="1" noChangeArrowheads="1" noTextEdit="1"/>
          </p:cNvSpPr>
          <p:nvPr>
            <p:ph type="sldImg"/>
          </p:nvPr>
        </p:nvSpPr>
        <p:spPr>
          <a:xfrm>
            <a:off x="1168400" y="701675"/>
            <a:ext cx="4675188" cy="3506788"/>
          </a:xfrm>
          <a:ln/>
        </p:spPr>
      </p:sp>
      <p:sp>
        <p:nvSpPr>
          <p:cNvPr id="58372" name="Rectangle 3">
            <a:extLst>
              <a:ext uri="{FF2B5EF4-FFF2-40B4-BE49-F238E27FC236}">
                <a16:creationId xmlns:a16="http://schemas.microsoft.com/office/drawing/2014/main" xmlns="" id="{4AC20231-DBE2-438A-BDBB-4642BFB4BD4D}"/>
              </a:ext>
            </a:extLst>
          </p:cNvPr>
          <p:cNvSpPr>
            <a:spLocks noGrp="1" noChangeArrowheads="1"/>
          </p:cNvSpPr>
          <p:nvPr>
            <p:ph type="body" idx="1"/>
          </p:nvPr>
        </p:nvSpPr>
        <p:spPr>
          <a:xfrm>
            <a:off x="934720" y="4443229"/>
            <a:ext cx="5140960" cy="19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5985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noFill/>
        </p:spPr>
      </p:sp>
      <p:sp>
        <p:nvSpPr>
          <p:cNvPr id="73731" name="Notes Placeholder 2"/>
          <p:cNvSpPr>
            <a:spLocks noGrp="1"/>
          </p:cNvSpPr>
          <p:nvPr>
            <p:ph type="body" idx="1"/>
          </p:nvPr>
        </p:nvSpPr>
        <p:spPr>
          <a:noFill/>
        </p:spPr>
        <p:txBody>
          <a:bodyPr/>
          <a:lstStyle/>
          <a:p>
            <a:pPr eaLnBrk="1" hangingPunct="1">
              <a:spcBef>
                <a:spcPct val="0"/>
              </a:spcBef>
            </a:pPr>
            <a:r>
              <a:rPr lang="en-US" altLang="en-US" dirty="0">
                <a:ea typeface="ＭＳ Ｐゴシック" panose="020B0600070205080204" pitchFamily="34" charset="-128"/>
              </a:rPr>
              <a:t>What’s important to understand</a:t>
            </a:r>
            <a:r>
              <a:rPr lang="en-US" altLang="en-US" baseline="0" dirty="0">
                <a:ea typeface="ＭＳ Ｐゴシック" panose="020B0600070205080204" pitchFamily="34" charset="-128"/>
              </a:rPr>
              <a:t> is that the atmosphere is only one part of the Earth system. There are parts. For example, water. </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629146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noFill/>
        </p:spPr>
      </p:sp>
      <p:sp>
        <p:nvSpPr>
          <p:cNvPr id="74755" name="Notes Placeholder 2"/>
          <p:cNvSpPr>
            <a:spLocks noGrp="1"/>
          </p:cNvSpPr>
          <p:nvPr>
            <p:ph type="body" idx="1"/>
          </p:nvPr>
        </p:nvSpPr>
        <p:spPr>
          <a:noFill/>
        </p:spPr>
        <p:txBody>
          <a:bodyPr/>
          <a:lstStyle/>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1498186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Eleven of the last twelve years (1995-2006) rank among the twelve warmest years in the instrumental record of global surface temperature (since 1850). The linear warming trend over the 50 years from 1956 to 2005 is nearly twice that for the 100 years from 1906 to 2005. </a:t>
            </a:r>
          </a:p>
          <a:p>
            <a:r>
              <a:rPr lang="en-US" sz="1200" kern="1200" dirty="0">
                <a:solidFill>
                  <a:schemeClr val="tx1"/>
                </a:solidFill>
                <a:effectLst/>
                <a:latin typeface="+mn-lt"/>
                <a:ea typeface="+mn-ea"/>
                <a:cs typeface="+mn-cs"/>
              </a:rPr>
              <a:t>The temperature increase is widespread over the globe and is greater at higher northern latitudes. Average Arctic temperatures have increased at almost twice the global average rate in the past 100 years.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Increases in sea level are consistent with warming. Global average sea level rose at an average rate of 1.8 mm/year over 1961 to 2003 and at an average rate of about 3.1 mm/year from 1993 to 2003.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Observed decreases in snow and ice extent are also consistent with warming. Satellite data since 1978 show that annual average Arctic sea ice extent has shrunk by 2.7% per decade, with larger decreases in summer. Mountain glaciers and snow cover on average have declined in both hemispheres.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a:t>
            </a:r>
            <a:r>
              <a:rPr lang="en-US" sz="1200" kern="1200" baseline="0" dirty="0">
                <a:solidFill>
                  <a:schemeClr val="tx1"/>
                </a:solidFill>
                <a:effectLst/>
                <a:latin typeface="+mn-lt"/>
                <a:ea typeface="+mn-ea"/>
                <a:cs typeface="+mn-cs"/>
              </a:rPr>
              <a:t> IPCC, 2007</a:t>
            </a: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5303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CF8BF-B169-4A03-8F50-3A3EA16F70D8}" type="slidenum">
              <a:rPr lang="en-US" smtClean="0"/>
              <a:t>12</a:t>
            </a:fld>
            <a:endParaRPr lang="en-US"/>
          </a:p>
        </p:txBody>
      </p:sp>
    </p:spTree>
    <p:extLst>
      <p:ext uri="{BB962C8B-B14F-4D97-AF65-F5344CB8AC3E}">
        <p14:creationId xmlns:p14="http://schemas.microsoft.com/office/powerpoint/2010/main" val="205548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dirty="0"/>
              <a:t>Decreased annual rainfall </a:t>
            </a:r>
            <a:r>
              <a:rPr lang="en-US" sz="1200" dirty="0"/>
              <a:t>in</a:t>
            </a:r>
            <a:r>
              <a:rPr lang="en-US" sz="1200" b="1" dirty="0"/>
              <a:t> </a:t>
            </a:r>
            <a:r>
              <a:rPr lang="en-US" sz="1200" dirty="0"/>
              <a:t>West Africa, Southern Europe and Southern Latin America</a:t>
            </a:r>
            <a:endParaRPr lang="en-US" sz="1200"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4B87975E-EDFA-6447-B2E1-FA20D111E6EA}" type="slidenum">
              <a:rPr lang="en-US" smtClean="0"/>
              <a:pPr>
                <a:defRPr/>
              </a:pPr>
              <a:t>15</a:t>
            </a:fld>
            <a:endParaRPr lang="en-US"/>
          </a:p>
        </p:txBody>
      </p:sp>
    </p:spTree>
    <p:extLst>
      <p:ext uri="{BB962C8B-B14F-4D97-AF65-F5344CB8AC3E}">
        <p14:creationId xmlns:p14="http://schemas.microsoft.com/office/powerpoint/2010/main" val="1361067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fld id="{F41A943D-3AF9-DF42-BBB3-C240F5646383}" type="datetime1">
              <a:rPr lang="en-US" smtClean="0"/>
              <a:pPr>
                <a:defRPr/>
              </a:pPr>
              <a:t>11/9/2018</a:t>
            </a:fld>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AB9AEB8B-E662-204E-82B6-21D972C9989B}" type="slidenum">
              <a:rPr lang="en-US" smtClean="0"/>
              <a:pPr>
                <a:defRPr/>
              </a:pPr>
              <a:t>‹#›</a:t>
            </a:fld>
            <a:endParaRPr lang="en-US"/>
          </a:p>
        </p:txBody>
      </p:sp>
    </p:spTree>
    <p:extLst>
      <p:ext uri="{BB962C8B-B14F-4D97-AF65-F5344CB8AC3E}">
        <p14:creationId xmlns:p14="http://schemas.microsoft.com/office/powerpoint/2010/main" val="365632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1860700-7B5F-CF4D-B4A5-1B8DEFC8B4B3}" type="datetime1">
              <a:rPr lang="en-US" smtClean="0"/>
              <a:pPr>
                <a:defRPr/>
              </a:pPr>
              <a:t>11/9/2018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831ECA6-6617-9A4D-9731-71F976720B5A}" type="slidenum">
              <a:rPr lang="en-US" smtClean="0"/>
              <a:pPr>
                <a:defRPr/>
              </a:pPr>
              <a:t>‹#›</a:t>
            </a:fld>
            <a:endParaRPr lang="en-US"/>
          </a:p>
        </p:txBody>
      </p:sp>
    </p:spTree>
    <p:extLst>
      <p:ext uri="{BB962C8B-B14F-4D97-AF65-F5344CB8AC3E}">
        <p14:creationId xmlns:p14="http://schemas.microsoft.com/office/powerpoint/2010/main" val="20283063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41860700-7B5F-CF4D-B4A5-1B8DEFC8B4B3}" type="datetime1">
              <a:rPr lang="en-US" smtClean="0"/>
              <a:pPr>
                <a:defRPr/>
              </a:pPr>
              <a:t>11/9/2018</a:t>
            </a:fld>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9831ECA6-6617-9A4D-9731-71F976720B5A}" type="slidenum">
              <a:rPr lang="en-US" smtClean="0"/>
              <a:pPr>
                <a:defRPr/>
              </a:pPr>
              <a:t>‹#›</a:t>
            </a:fld>
            <a:endParaRPr lang="en-US"/>
          </a:p>
        </p:txBody>
      </p:sp>
    </p:spTree>
    <p:extLst>
      <p:ext uri="{BB962C8B-B14F-4D97-AF65-F5344CB8AC3E}">
        <p14:creationId xmlns:p14="http://schemas.microsoft.com/office/powerpoint/2010/main" val="20702908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41860700-7B5F-CF4D-B4A5-1B8DEFC8B4B3}" type="datetime1">
              <a:rPr lang="en-US" smtClean="0"/>
              <a:pPr>
                <a:defRPr/>
              </a:pPr>
              <a:t>11/9/2018</a:t>
            </a:fld>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9831ECA6-6617-9A4D-9731-71F976720B5A}" type="slidenum">
              <a:rPr lang="en-US" smtClean="0"/>
              <a:pPr>
                <a:defRPr/>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787584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fld id="{41860700-7B5F-CF4D-B4A5-1B8DEFC8B4B3}" type="datetime1">
              <a:rPr lang="en-US" smtClean="0"/>
              <a:pPr>
                <a:defRPr/>
              </a:pPr>
              <a:t>11/9/2018</a:t>
            </a:fld>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9831ECA6-6617-9A4D-9731-71F976720B5A}" type="slidenum">
              <a:rPr lang="en-US" smtClean="0"/>
              <a:pPr>
                <a:defRPr/>
              </a:pPr>
              <a:t>‹#›</a:t>
            </a:fld>
            <a:endParaRPr lang="en-US"/>
          </a:p>
        </p:txBody>
      </p:sp>
    </p:spTree>
    <p:extLst>
      <p:ext uri="{BB962C8B-B14F-4D97-AF65-F5344CB8AC3E}">
        <p14:creationId xmlns:p14="http://schemas.microsoft.com/office/powerpoint/2010/main" val="34115763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41860700-7B5F-CF4D-B4A5-1B8DEFC8B4B3}" type="datetime1">
              <a:rPr lang="en-US" smtClean="0"/>
              <a:pPr>
                <a:defRPr/>
              </a:pPr>
              <a:t>11/9/2018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831ECA6-6617-9A4D-9731-71F976720B5A}" type="slidenum">
              <a:rPr lang="en-US" smtClean="0"/>
              <a:pPr>
                <a:defRPr/>
              </a:pPr>
              <a:t>‹#›</a:t>
            </a:fld>
            <a:endParaRPr lang="en-US"/>
          </a:p>
        </p:txBody>
      </p:sp>
    </p:spTree>
    <p:extLst>
      <p:ext uri="{BB962C8B-B14F-4D97-AF65-F5344CB8AC3E}">
        <p14:creationId xmlns:p14="http://schemas.microsoft.com/office/powerpoint/2010/main" val="351014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41860700-7B5F-CF4D-B4A5-1B8DEFC8B4B3}" type="datetime1">
              <a:rPr lang="en-US" smtClean="0"/>
              <a:pPr>
                <a:defRPr/>
              </a:pPr>
              <a:t>11/9/2018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831ECA6-6617-9A4D-9731-71F976720B5A}" type="slidenum">
              <a:rPr lang="en-US" smtClean="0"/>
              <a:pPr>
                <a:defRPr/>
              </a:pPr>
              <a:t>‹#›</a:t>
            </a:fld>
            <a:endParaRPr lang="en-US"/>
          </a:p>
        </p:txBody>
      </p:sp>
    </p:spTree>
    <p:extLst>
      <p:ext uri="{BB962C8B-B14F-4D97-AF65-F5344CB8AC3E}">
        <p14:creationId xmlns:p14="http://schemas.microsoft.com/office/powerpoint/2010/main" val="7280660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CC08CF2-EC7B-804F-A7C1-B5B420CB2ED8}" type="datetime1">
              <a:rPr lang="en-US" smtClean="0"/>
              <a:pPr>
                <a:defRPr/>
              </a:pPr>
              <a:t>11/9/2018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2882E8-5C7E-BE49-B0E0-27A8FD51CAA0}" type="slidenum">
              <a:rPr lang="en-US" smtClean="0"/>
              <a:pPr>
                <a:defRPr/>
              </a:pPr>
              <a:t>‹#›</a:t>
            </a:fld>
            <a:endParaRPr lang="en-US"/>
          </a:p>
        </p:txBody>
      </p:sp>
    </p:spTree>
    <p:extLst>
      <p:ext uri="{BB962C8B-B14F-4D97-AF65-F5344CB8AC3E}">
        <p14:creationId xmlns:p14="http://schemas.microsoft.com/office/powerpoint/2010/main" val="291623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9E570BF5-9313-DF48-9E5D-79C510A0CE9E}" type="datetime1">
              <a:rPr lang="en-US" smtClean="0"/>
              <a:pPr>
                <a:defRPr/>
              </a:pPr>
              <a:t>11/9/2018</a:t>
            </a:fld>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pPr>
              <a:defRPr/>
            </a:pPr>
            <a:fld id="{DF332CEA-DD38-5340-8001-960F5028D49A}" type="slidenum">
              <a:rPr lang="en-US" smtClean="0"/>
              <a:pPr>
                <a:defRPr/>
              </a:pPr>
              <a:t>‹#›</a:t>
            </a:fld>
            <a:endParaRPr lang="en-US"/>
          </a:p>
        </p:txBody>
      </p:sp>
    </p:spTree>
    <p:extLst>
      <p:ext uri="{BB962C8B-B14F-4D97-AF65-F5344CB8AC3E}">
        <p14:creationId xmlns:p14="http://schemas.microsoft.com/office/powerpoint/2010/main" val="344118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2630E2F-AD31-7047-8BED-ABAB5229A144}" type="datetime1">
              <a:rPr lang="en-US" smtClean="0"/>
              <a:pPr>
                <a:defRPr/>
              </a:pPr>
              <a:t>11/9/2018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AFDBFD-33A7-4843-AC20-3BB863AD74B6}" type="slidenum">
              <a:rPr lang="en-US" smtClean="0"/>
              <a:pPr>
                <a:defRPr/>
              </a:pPr>
              <a:t>‹#›</a:t>
            </a:fld>
            <a:endParaRPr lang="en-US"/>
          </a:p>
        </p:txBody>
      </p:sp>
    </p:spTree>
    <p:extLst>
      <p:ext uri="{BB962C8B-B14F-4D97-AF65-F5344CB8AC3E}">
        <p14:creationId xmlns:p14="http://schemas.microsoft.com/office/powerpoint/2010/main" val="282054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EFAA5FE1-9461-104B-9D48-0DB683A16452}" type="datetime1">
              <a:rPr lang="en-US" smtClean="0"/>
              <a:pPr>
                <a:defRPr/>
              </a:pPr>
              <a:t>11/9/2018</a:t>
            </a:fld>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3" cy="365125"/>
          </a:xfrm>
        </p:spPr>
        <p:txBody>
          <a:bodyPr/>
          <a:lstStyle/>
          <a:p>
            <a:pPr>
              <a:defRPr/>
            </a:pPr>
            <a:fld id="{9D630205-3B77-6A42-B81F-E0AA3AC4CCE3}" type="slidenum">
              <a:rPr lang="en-US" smtClean="0"/>
              <a:pPr>
                <a:defRPr/>
              </a:pPr>
              <a:t>‹#›</a:t>
            </a:fld>
            <a:endParaRPr lang="en-US"/>
          </a:p>
        </p:txBody>
      </p:sp>
    </p:spTree>
    <p:extLst>
      <p:ext uri="{BB962C8B-B14F-4D97-AF65-F5344CB8AC3E}">
        <p14:creationId xmlns:p14="http://schemas.microsoft.com/office/powerpoint/2010/main" val="166796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6A8278D-667D-794F-9CB7-DB86B45CF955}" type="datetime1">
              <a:rPr lang="en-US" smtClean="0"/>
              <a:pPr>
                <a:defRPr/>
              </a:pPr>
              <a:t>11/9/2018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60706-7133-F144-B0DA-42A2F9EFE5FC}" type="slidenum">
              <a:rPr lang="en-US" smtClean="0"/>
              <a:pPr>
                <a:defRPr/>
              </a:pPr>
              <a:t>‹#›</a:t>
            </a:fld>
            <a:endParaRPr lang="en-US"/>
          </a:p>
        </p:txBody>
      </p:sp>
    </p:spTree>
    <p:extLst>
      <p:ext uri="{BB962C8B-B14F-4D97-AF65-F5344CB8AC3E}">
        <p14:creationId xmlns:p14="http://schemas.microsoft.com/office/powerpoint/2010/main" val="38538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B0B28DA-4FF7-344A-805C-739430F51E98}" type="datetime1">
              <a:rPr lang="en-US" smtClean="0"/>
              <a:pPr>
                <a:defRPr/>
              </a:pPr>
              <a:t>11/9/2018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9054A40-D383-2B4A-8943-180716D2E1E9}" type="slidenum">
              <a:rPr lang="en-US" smtClean="0"/>
              <a:pPr>
                <a:defRPr/>
              </a:pPr>
              <a:t>‹#›</a:t>
            </a:fld>
            <a:endParaRPr lang="en-US"/>
          </a:p>
        </p:txBody>
      </p:sp>
    </p:spTree>
    <p:extLst>
      <p:ext uri="{BB962C8B-B14F-4D97-AF65-F5344CB8AC3E}">
        <p14:creationId xmlns:p14="http://schemas.microsoft.com/office/powerpoint/2010/main" val="178254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23EF681-13E2-7F44-A289-94228EC2208B}" type="datetime1">
              <a:rPr lang="en-US" smtClean="0"/>
              <a:pPr>
                <a:defRPr/>
              </a:pPr>
              <a:t>11/9/2018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8B7C4B2-3148-AB42-9A7F-51AC461119E1}" type="slidenum">
              <a:rPr lang="en-US" smtClean="0"/>
              <a:pPr>
                <a:defRPr/>
              </a:pPr>
              <a:t>‹#›</a:t>
            </a:fld>
            <a:endParaRPr lang="en-US"/>
          </a:p>
        </p:txBody>
      </p:sp>
    </p:spTree>
    <p:extLst>
      <p:ext uri="{BB962C8B-B14F-4D97-AF65-F5344CB8AC3E}">
        <p14:creationId xmlns:p14="http://schemas.microsoft.com/office/powerpoint/2010/main" val="59655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403C189-7B27-BA4C-AA87-CFB13EB6C470}" type="datetime1">
              <a:rPr lang="en-US" smtClean="0"/>
              <a:pPr>
                <a:defRPr/>
              </a:pPr>
              <a:t>11/9/2018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A2D434-627C-3740-AD36-F0B1AC020EF9}" type="slidenum">
              <a:rPr lang="en-US" smtClean="0"/>
              <a:pPr>
                <a:defRPr/>
              </a:pPr>
              <a:t>‹#›</a:t>
            </a:fld>
            <a:endParaRPr lang="en-US"/>
          </a:p>
        </p:txBody>
      </p:sp>
    </p:spTree>
    <p:extLst>
      <p:ext uri="{BB962C8B-B14F-4D97-AF65-F5344CB8AC3E}">
        <p14:creationId xmlns:p14="http://schemas.microsoft.com/office/powerpoint/2010/main" val="194856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AF0F727-A791-9542-BF19-C95AE7076ACA}" type="datetime1">
              <a:rPr lang="en-US" smtClean="0"/>
              <a:pPr>
                <a:defRPr/>
              </a:pPr>
              <a:t>11/9/2018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3F956D4-FBBD-0E44-9AB4-7AA4B7BCD624}" type="slidenum">
              <a:rPr lang="en-US" smtClean="0"/>
              <a:pPr>
                <a:defRPr/>
              </a:pPr>
              <a:t>‹#›</a:t>
            </a:fld>
            <a:endParaRPr lang="en-US"/>
          </a:p>
        </p:txBody>
      </p:sp>
    </p:spTree>
    <p:extLst>
      <p:ext uri="{BB962C8B-B14F-4D97-AF65-F5344CB8AC3E}">
        <p14:creationId xmlns:p14="http://schemas.microsoft.com/office/powerpoint/2010/main" val="224681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D28713A-AC63-8E4E-8544-A8EE38A1D855}" type="datetime1">
              <a:rPr lang="en-US" smtClean="0"/>
              <a:pPr>
                <a:defRPr/>
              </a:pPr>
              <a:t>11/9/2018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F07276A-6618-5744-A47B-30D505F14733}" type="slidenum">
              <a:rPr lang="en-US" smtClean="0"/>
              <a:pPr>
                <a:defRPr/>
              </a:pPr>
              <a:t>‹#›</a:t>
            </a:fld>
            <a:endParaRPr lang="en-US"/>
          </a:p>
        </p:txBody>
      </p:sp>
    </p:spTree>
    <p:extLst>
      <p:ext uri="{BB962C8B-B14F-4D97-AF65-F5344CB8AC3E}">
        <p14:creationId xmlns:p14="http://schemas.microsoft.com/office/powerpoint/2010/main" val="410680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41860700-7B5F-CF4D-B4A5-1B8DEFC8B4B3}" type="datetime1">
              <a:rPr lang="en-US" smtClean="0"/>
              <a:pPr>
                <a:defRPr/>
              </a:pPr>
              <a:t>11/9/2018</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9831ECA6-6617-9A4D-9731-71F976720B5A}" type="slidenum">
              <a:rPr lang="en-US" smtClean="0"/>
              <a:pPr>
                <a:defRPr/>
              </a:pPr>
              <a:t>‹#›</a:t>
            </a:fld>
            <a:endParaRPr lang="en-US"/>
          </a:p>
        </p:txBody>
      </p:sp>
    </p:spTree>
    <p:extLst>
      <p:ext uri="{BB962C8B-B14F-4D97-AF65-F5344CB8AC3E}">
        <p14:creationId xmlns:p14="http://schemas.microsoft.com/office/powerpoint/2010/main" val="3631935033"/>
      </p:ext>
    </p:extLst>
  </p:cSld>
  <p:clrMap bg1="dk1" tx1="lt1" bg2="dk2" tx2="lt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 id="2147484478"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jpg"/><Relationship Id="rId4" Type="http://schemas.openxmlformats.org/officeDocument/2006/relationships/image" Target="../media/image15.jpeg"/><Relationship Id="rId9"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hyperlink" Target="mailto:Bahareh.seyedi@un.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5424" y="3663776"/>
            <a:ext cx="8609351" cy="2083867"/>
          </a:xfrm>
        </p:spPr>
        <p:txBody>
          <a:bodyPr>
            <a:normAutofit fontScale="90000"/>
          </a:bodyPr>
          <a:lstStyle/>
          <a:p>
            <a:pPr algn="ctr"/>
            <a:r>
              <a:rPr lang="en-US" dirty="0"/>
              <a:t>climate CHANGE NEGOTIATIONS AND their impact</a:t>
            </a:r>
          </a:p>
        </p:txBody>
      </p:sp>
      <p:sp>
        <p:nvSpPr>
          <p:cNvPr id="4" name="Subtitle 3"/>
          <p:cNvSpPr>
            <a:spLocks noGrp="1"/>
          </p:cNvSpPr>
          <p:nvPr>
            <p:ph type="subTitle" idx="1"/>
          </p:nvPr>
        </p:nvSpPr>
        <p:spPr>
          <a:xfrm>
            <a:off x="685800" y="5321508"/>
            <a:ext cx="7848600" cy="1727512"/>
          </a:xfrm>
        </p:spPr>
        <p:txBody>
          <a:bodyPr/>
          <a:lstStyle/>
          <a:p>
            <a:pPr>
              <a:defRPr/>
            </a:pPr>
            <a:endParaRPr lang="en-US" b="1" dirty="0"/>
          </a:p>
          <a:p>
            <a:pPr>
              <a:defRPr/>
            </a:pPr>
            <a:r>
              <a:rPr lang="en-US" b="1" dirty="0"/>
              <a:t>Bahareh Seyedi </a:t>
            </a:r>
          </a:p>
          <a:p>
            <a:pPr>
              <a:defRPr/>
            </a:pPr>
            <a:r>
              <a:rPr lang="en-US" b="1" dirty="0"/>
              <a:t>Climate Change and Energy Advisor </a:t>
            </a:r>
          </a:p>
          <a:p>
            <a:pPr>
              <a:defRPr/>
            </a:pPr>
            <a:r>
              <a:rPr lang="en-US" b="1" dirty="0"/>
              <a:t>United Nations </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871803" cy="33476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36" y="2473252"/>
            <a:ext cx="7995004" cy="1293028"/>
          </a:xfrm>
        </p:spPr>
        <p:txBody>
          <a:bodyPr>
            <a:normAutofit/>
          </a:bodyPr>
          <a:lstStyle/>
          <a:p>
            <a:r>
              <a:rPr lang="en-US" dirty="0"/>
              <a:t>Climate change evidence and observed impacts</a:t>
            </a:r>
          </a:p>
        </p:txBody>
      </p:sp>
    </p:spTree>
    <p:extLst>
      <p:ext uri="{BB962C8B-B14F-4D97-AF65-F5344CB8AC3E}">
        <p14:creationId xmlns:p14="http://schemas.microsoft.com/office/powerpoint/2010/main" val="240759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6156"/>
            <a:ext cx="9144000" cy="593031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010"/>
          <a:stretch/>
        </p:blipFill>
        <p:spPr bwMode="auto">
          <a:xfrm>
            <a:off x="3723372" y="458801"/>
            <a:ext cx="4667457" cy="5600948"/>
          </a:xfrm>
          <a:prstGeom prst="rect">
            <a:avLst/>
          </a:prstGeom>
          <a:solidFill>
            <a:srgbClr val="FCF6D0"/>
          </a:solidFill>
          <a:ln>
            <a:noFill/>
          </a:ln>
          <a:effectLst/>
        </p:spPr>
      </p:pic>
      <p:sp>
        <p:nvSpPr>
          <p:cNvPr id="4" name="Rectangle 3"/>
          <p:cNvSpPr/>
          <p:nvPr/>
        </p:nvSpPr>
        <p:spPr>
          <a:xfrm>
            <a:off x="4427169" y="628526"/>
            <a:ext cx="2461023" cy="254588"/>
          </a:xfrm>
          <a:prstGeom prst="rect">
            <a:avLst/>
          </a:prstGeom>
          <a:solidFill>
            <a:srgbClr val="FCF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a:p>
        </p:txBody>
      </p:sp>
      <p:sp>
        <p:nvSpPr>
          <p:cNvPr id="9" name="Rectangle 8"/>
          <p:cNvSpPr/>
          <p:nvPr/>
        </p:nvSpPr>
        <p:spPr>
          <a:xfrm>
            <a:off x="4427169" y="2325784"/>
            <a:ext cx="2461023" cy="254588"/>
          </a:xfrm>
          <a:prstGeom prst="rect">
            <a:avLst/>
          </a:prstGeom>
          <a:solidFill>
            <a:srgbClr val="FCF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a:p>
        </p:txBody>
      </p:sp>
      <p:sp>
        <p:nvSpPr>
          <p:cNvPr id="10" name="Rectangle 9"/>
          <p:cNvSpPr/>
          <p:nvPr/>
        </p:nvSpPr>
        <p:spPr>
          <a:xfrm>
            <a:off x="4427169" y="4107903"/>
            <a:ext cx="2461023" cy="254588"/>
          </a:xfrm>
          <a:prstGeom prst="rect">
            <a:avLst/>
          </a:prstGeom>
          <a:solidFill>
            <a:srgbClr val="FCF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a:p>
        </p:txBody>
      </p:sp>
      <p:sp>
        <p:nvSpPr>
          <p:cNvPr id="11" name="Rectangle 2"/>
          <p:cNvSpPr txBox="1">
            <a:spLocks/>
          </p:cNvSpPr>
          <p:nvPr/>
        </p:nvSpPr>
        <p:spPr bwMode="auto">
          <a:xfrm>
            <a:off x="418736" y="1058628"/>
            <a:ext cx="3389498" cy="754404"/>
          </a:xfrm>
          <a:prstGeom prst="rect">
            <a:avLst/>
          </a:prstGeom>
          <a:noFill/>
          <a:ln w="9525">
            <a:noFill/>
            <a:miter lim="800000"/>
            <a:headEnd/>
            <a:tailEnd/>
          </a:ln>
        </p:spPr>
        <p:txBody>
          <a:bodyPr vert="horz" wrap="square" lIns="86209" tIns="43104" rIns="86209" bIns="43104" numCol="1" anchor="t" anchorCtr="0" compatLnSpc="1">
            <a:prstTxWarp prst="textNoShape">
              <a:avLst/>
            </a:prstTxWarp>
          </a:bodyPr>
          <a:lstStyle>
            <a:lvl1pPr marL="342900" indent="-342900" algn="l" rtl="0" eaLnBrk="0" fontAlgn="base" hangingPunct="0">
              <a:spcBef>
                <a:spcPct val="20000"/>
              </a:spcBef>
              <a:spcAft>
                <a:spcPct val="0"/>
              </a:spcAft>
              <a:buClr>
                <a:srgbClr val="FFFFFF"/>
              </a:buClr>
              <a:buFont typeface="Wingdings" pitchFamily="2" charset="2"/>
              <a:buChar char="Ø"/>
              <a:defRPr sz="3200" kern="1200">
                <a:solidFill>
                  <a:schemeClr val="bg1"/>
                </a:solidFill>
                <a:latin typeface="Arial" charset="0"/>
                <a:ea typeface="+mn-ea"/>
                <a:cs typeface="+mn-cs"/>
              </a:defRPr>
            </a:lvl1pPr>
            <a:lvl2pPr marL="742950" indent="-285750" algn="l" rtl="0" eaLnBrk="0" fontAlgn="base" hangingPunct="0">
              <a:spcBef>
                <a:spcPct val="20000"/>
              </a:spcBef>
              <a:spcAft>
                <a:spcPct val="0"/>
              </a:spcAft>
              <a:buSzPct val="11000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FF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1"/>
              </a:buClr>
              <a:buSzPct val="125000"/>
              <a:buNone/>
            </a:pPr>
            <a:r>
              <a:rPr lang="en-US" sz="1885" dirty="0">
                <a:solidFill>
                  <a:schemeClr val="tx1"/>
                </a:solidFill>
              </a:rPr>
              <a:t>GLOBAL AVERAGE SURFACE TEMPERATURE</a:t>
            </a:r>
          </a:p>
        </p:txBody>
      </p:sp>
      <p:sp>
        <p:nvSpPr>
          <p:cNvPr id="12" name="Rectangle 11"/>
          <p:cNvSpPr/>
          <p:nvPr/>
        </p:nvSpPr>
        <p:spPr>
          <a:xfrm>
            <a:off x="4427170" y="628526"/>
            <a:ext cx="3369619" cy="1527531"/>
          </a:xfrm>
          <a:prstGeom prst="rect">
            <a:avLst/>
          </a:prstGeom>
          <a:solidFill>
            <a:srgbClr val="FCF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a:p>
        </p:txBody>
      </p:sp>
      <p:sp>
        <p:nvSpPr>
          <p:cNvPr id="13" name="Rectangle 2"/>
          <p:cNvSpPr txBox="1">
            <a:spLocks/>
          </p:cNvSpPr>
          <p:nvPr/>
        </p:nvSpPr>
        <p:spPr bwMode="auto">
          <a:xfrm>
            <a:off x="413721" y="2827457"/>
            <a:ext cx="3389498" cy="754404"/>
          </a:xfrm>
          <a:prstGeom prst="rect">
            <a:avLst/>
          </a:prstGeom>
          <a:noFill/>
          <a:ln w="9525">
            <a:noFill/>
            <a:miter lim="800000"/>
            <a:headEnd/>
            <a:tailEnd/>
          </a:ln>
        </p:spPr>
        <p:txBody>
          <a:bodyPr vert="horz" wrap="square" lIns="86209" tIns="43104" rIns="86209" bIns="43104" numCol="1" anchor="t" anchorCtr="0" compatLnSpc="1">
            <a:prstTxWarp prst="textNoShape">
              <a:avLst/>
            </a:prstTxWarp>
          </a:bodyPr>
          <a:lstStyle>
            <a:lvl1pPr marL="342900" indent="-342900" algn="l" rtl="0" eaLnBrk="0" fontAlgn="base" hangingPunct="0">
              <a:spcBef>
                <a:spcPct val="20000"/>
              </a:spcBef>
              <a:spcAft>
                <a:spcPct val="0"/>
              </a:spcAft>
              <a:buClr>
                <a:srgbClr val="FFFFFF"/>
              </a:buClr>
              <a:buFont typeface="Wingdings" pitchFamily="2" charset="2"/>
              <a:buChar char="Ø"/>
              <a:defRPr sz="3200" kern="1200">
                <a:solidFill>
                  <a:schemeClr val="bg1"/>
                </a:solidFill>
                <a:latin typeface="Arial" charset="0"/>
                <a:ea typeface="+mn-ea"/>
                <a:cs typeface="+mn-cs"/>
              </a:defRPr>
            </a:lvl1pPr>
            <a:lvl2pPr marL="742950" indent="-285750" algn="l" rtl="0" eaLnBrk="0" fontAlgn="base" hangingPunct="0">
              <a:spcBef>
                <a:spcPct val="20000"/>
              </a:spcBef>
              <a:spcAft>
                <a:spcPct val="0"/>
              </a:spcAft>
              <a:buSzPct val="11000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FF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1"/>
              </a:buClr>
              <a:buSzPct val="125000"/>
              <a:buNone/>
            </a:pPr>
            <a:r>
              <a:rPr lang="en-US" sz="1885" dirty="0">
                <a:solidFill>
                  <a:schemeClr val="tx1"/>
                </a:solidFill>
              </a:rPr>
              <a:t>GLOBAL AVERAGE SEA LEVEL</a:t>
            </a:r>
          </a:p>
        </p:txBody>
      </p:sp>
      <p:sp>
        <p:nvSpPr>
          <p:cNvPr id="14" name="Rectangle 13"/>
          <p:cNvSpPr/>
          <p:nvPr/>
        </p:nvSpPr>
        <p:spPr>
          <a:xfrm>
            <a:off x="4427170" y="2318430"/>
            <a:ext cx="3369619" cy="1527531"/>
          </a:xfrm>
          <a:prstGeom prst="rect">
            <a:avLst/>
          </a:prstGeom>
          <a:solidFill>
            <a:srgbClr val="FCF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a:p>
        </p:txBody>
      </p:sp>
      <p:sp>
        <p:nvSpPr>
          <p:cNvPr id="15" name="Rectangle 2"/>
          <p:cNvSpPr txBox="1">
            <a:spLocks/>
          </p:cNvSpPr>
          <p:nvPr/>
        </p:nvSpPr>
        <p:spPr bwMode="auto">
          <a:xfrm>
            <a:off x="373952" y="4569969"/>
            <a:ext cx="3389498" cy="754404"/>
          </a:xfrm>
          <a:prstGeom prst="rect">
            <a:avLst/>
          </a:prstGeom>
          <a:noFill/>
          <a:ln w="9525">
            <a:noFill/>
            <a:miter lim="800000"/>
            <a:headEnd/>
            <a:tailEnd/>
          </a:ln>
        </p:spPr>
        <p:txBody>
          <a:bodyPr vert="horz" wrap="square" lIns="86209" tIns="43104" rIns="86209" bIns="43104" numCol="1" anchor="t" anchorCtr="0" compatLnSpc="1">
            <a:prstTxWarp prst="textNoShape">
              <a:avLst/>
            </a:prstTxWarp>
          </a:bodyPr>
          <a:lstStyle>
            <a:lvl1pPr marL="342900" indent="-342900" algn="l" rtl="0" eaLnBrk="0" fontAlgn="base" hangingPunct="0">
              <a:spcBef>
                <a:spcPct val="20000"/>
              </a:spcBef>
              <a:spcAft>
                <a:spcPct val="0"/>
              </a:spcAft>
              <a:buClr>
                <a:srgbClr val="FFFFFF"/>
              </a:buClr>
              <a:buFont typeface="Wingdings" pitchFamily="2" charset="2"/>
              <a:buChar char="Ø"/>
              <a:defRPr sz="3200" kern="1200">
                <a:solidFill>
                  <a:schemeClr val="bg1"/>
                </a:solidFill>
                <a:latin typeface="Arial" charset="0"/>
                <a:ea typeface="+mn-ea"/>
                <a:cs typeface="+mn-cs"/>
              </a:defRPr>
            </a:lvl1pPr>
            <a:lvl2pPr marL="742950" indent="-285750" algn="l" rtl="0" eaLnBrk="0" fontAlgn="base" hangingPunct="0">
              <a:spcBef>
                <a:spcPct val="20000"/>
              </a:spcBef>
              <a:spcAft>
                <a:spcPct val="0"/>
              </a:spcAft>
              <a:buSzPct val="11000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FF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1"/>
              </a:buClr>
              <a:buSzPct val="125000"/>
              <a:buNone/>
            </a:pPr>
            <a:r>
              <a:rPr lang="en-US" sz="1885" dirty="0">
                <a:solidFill>
                  <a:schemeClr val="tx1"/>
                </a:solidFill>
              </a:rPr>
              <a:t>NORTHERN HEMISPHERE SNOW COVER</a:t>
            </a:r>
          </a:p>
        </p:txBody>
      </p:sp>
      <p:sp>
        <p:nvSpPr>
          <p:cNvPr id="16" name="Rectangle 15"/>
          <p:cNvSpPr/>
          <p:nvPr/>
        </p:nvSpPr>
        <p:spPr>
          <a:xfrm>
            <a:off x="4427170" y="4107903"/>
            <a:ext cx="3369619" cy="1527531"/>
          </a:xfrm>
          <a:prstGeom prst="rect">
            <a:avLst/>
          </a:prstGeom>
          <a:solidFill>
            <a:srgbClr val="FCF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a:p>
        </p:txBody>
      </p:sp>
      <p:sp>
        <p:nvSpPr>
          <p:cNvPr id="17" name="Rectangle 2"/>
          <p:cNvSpPr txBox="1">
            <a:spLocks/>
          </p:cNvSpPr>
          <p:nvPr/>
        </p:nvSpPr>
        <p:spPr bwMode="auto">
          <a:xfrm>
            <a:off x="2524098" y="5890024"/>
            <a:ext cx="1694749" cy="207477"/>
          </a:xfrm>
          <a:prstGeom prst="rect">
            <a:avLst/>
          </a:prstGeom>
          <a:noFill/>
          <a:ln w="9525">
            <a:noFill/>
            <a:miter lim="800000"/>
            <a:headEnd/>
            <a:tailEnd/>
          </a:ln>
        </p:spPr>
        <p:txBody>
          <a:bodyPr vert="horz" wrap="square" lIns="86209" tIns="43104" rIns="86209" bIns="43104" numCol="1" anchor="t" anchorCtr="0" compatLnSpc="1">
            <a:prstTxWarp prst="textNoShape">
              <a:avLst/>
            </a:prstTxWarp>
          </a:bodyPr>
          <a:lstStyle>
            <a:lvl1pPr marL="342900" indent="-342900" algn="l" rtl="0" eaLnBrk="0" fontAlgn="base" hangingPunct="0">
              <a:spcBef>
                <a:spcPct val="20000"/>
              </a:spcBef>
              <a:spcAft>
                <a:spcPct val="0"/>
              </a:spcAft>
              <a:buClr>
                <a:srgbClr val="FFFFFF"/>
              </a:buClr>
              <a:buFont typeface="Wingdings" pitchFamily="2" charset="2"/>
              <a:buChar char="Ø"/>
              <a:defRPr sz="3200" kern="1200">
                <a:solidFill>
                  <a:schemeClr val="bg1"/>
                </a:solidFill>
                <a:latin typeface="Arial" charset="0"/>
                <a:ea typeface="+mn-ea"/>
                <a:cs typeface="+mn-cs"/>
              </a:defRPr>
            </a:lvl1pPr>
            <a:lvl2pPr marL="742950" indent="-285750" algn="l" rtl="0" eaLnBrk="0" fontAlgn="base" hangingPunct="0">
              <a:spcBef>
                <a:spcPct val="20000"/>
              </a:spcBef>
              <a:spcAft>
                <a:spcPct val="0"/>
              </a:spcAft>
              <a:buSzPct val="11000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FF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1"/>
              </a:buClr>
              <a:buSzPct val="125000"/>
              <a:buNone/>
            </a:pPr>
            <a:r>
              <a:rPr lang="en-US" sz="943" dirty="0">
                <a:solidFill>
                  <a:schemeClr val="tx1"/>
                </a:solidFill>
              </a:rPr>
              <a:t>SOURCE: IPCC</a:t>
            </a:r>
          </a:p>
        </p:txBody>
      </p:sp>
      <p:sp>
        <p:nvSpPr>
          <p:cNvPr id="5" name="Pentagon 4"/>
          <p:cNvSpPr/>
          <p:nvPr/>
        </p:nvSpPr>
        <p:spPr>
          <a:xfrm>
            <a:off x="457340" y="1058628"/>
            <a:ext cx="3266032" cy="754404"/>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a:p>
        </p:txBody>
      </p:sp>
      <p:sp>
        <p:nvSpPr>
          <p:cNvPr id="19" name="Pentagon 18"/>
          <p:cNvSpPr/>
          <p:nvPr/>
        </p:nvSpPr>
        <p:spPr>
          <a:xfrm>
            <a:off x="418736" y="2844322"/>
            <a:ext cx="3266032" cy="754404"/>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a:p>
        </p:txBody>
      </p:sp>
      <p:sp>
        <p:nvSpPr>
          <p:cNvPr id="24" name="Pentagon 23"/>
          <p:cNvSpPr/>
          <p:nvPr/>
        </p:nvSpPr>
        <p:spPr>
          <a:xfrm>
            <a:off x="418736" y="4532218"/>
            <a:ext cx="3266032" cy="754404"/>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a:p>
        </p:txBody>
      </p:sp>
      <p:sp>
        <p:nvSpPr>
          <p:cNvPr id="25" name="Rectangle 2"/>
          <p:cNvSpPr txBox="1">
            <a:spLocks/>
          </p:cNvSpPr>
          <p:nvPr/>
        </p:nvSpPr>
        <p:spPr bwMode="auto">
          <a:xfrm>
            <a:off x="49680" y="321622"/>
            <a:ext cx="3079652" cy="611540"/>
          </a:xfrm>
          <a:prstGeom prst="rect">
            <a:avLst/>
          </a:prstGeom>
          <a:noFill/>
          <a:ln w="9525">
            <a:noFill/>
            <a:miter lim="800000"/>
            <a:headEnd/>
            <a:tailEnd/>
          </a:ln>
        </p:spPr>
        <p:txBody>
          <a:bodyPr vert="horz" wrap="square" lIns="86209" tIns="43104" rIns="86209" bIns="43104" numCol="1" anchor="t" anchorCtr="0" compatLnSpc="1">
            <a:prstTxWarp prst="textNoShape">
              <a:avLst/>
            </a:prstTxWarp>
          </a:bodyPr>
          <a:lstStyle>
            <a:lvl1pPr marL="342900" indent="-342900" algn="l" rtl="0" eaLnBrk="0" fontAlgn="base" hangingPunct="0">
              <a:spcBef>
                <a:spcPct val="20000"/>
              </a:spcBef>
              <a:spcAft>
                <a:spcPct val="0"/>
              </a:spcAft>
              <a:buClr>
                <a:srgbClr val="FFFFFF"/>
              </a:buClr>
              <a:buFont typeface="Wingdings" pitchFamily="2" charset="2"/>
              <a:buChar char="Ø"/>
              <a:defRPr sz="3200" kern="1200">
                <a:solidFill>
                  <a:schemeClr val="bg1"/>
                </a:solidFill>
                <a:latin typeface="Arial" charset="0"/>
                <a:ea typeface="+mn-ea"/>
                <a:cs typeface="+mn-cs"/>
              </a:defRPr>
            </a:lvl1pPr>
            <a:lvl2pPr marL="742950" indent="-285750" algn="l" rtl="0" eaLnBrk="0" fontAlgn="base" hangingPunct="0">
              <a:spcBef>
                <a:spcPct val="20000"/>
              </a:spcBef>
              <a:spcAft>
                <a:spcPct val="0"/>
              </a:spcAft>
              <a:buSzPct val="11000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FF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eaLnBrk="1" hangingPunct="1">
              <a:lnSpc>
                <a:spcPct val="90000"/>
              </a:lnSpc>
              <a:spcBef>
                <a:spcPct val="0"/>
              </a:spcBef>
              <a:buClr>
                <a:schemeClr val="tx1"/>
              </a:buClr>
              <a:buSzPct val="125000"/>
              <a:buNone/>
            </a:pPr>
            <a:r>
              <a:rPr lang="en-US" sz="2394" b="1" dirty="0">
                <a:solidFill>
                  <a:srgbClr val="339933"/>
                </a:solidFill>
                <a:latin typeface="+mj-lt"/>
                <a:ea typeface="+mj-ea"/>
                <a:cs typeface="+mj-cs"/>
              </a:rPr>
              <a:t>Observed Changes:</a:t>
            </a:r>
          </a:p>
        </p:txBody>
      </p:sp>
    </p:spTree>
    <p:extLst>
      <p:ext uri="{BB962C8B-B14F-4D97-AF65-F5344CB8AC3E}">
        <p14:creationId xmlns:p14="http://schemas.microsoft.com/office/powerpoint/2010/main" val="42983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8" presetClass="exit" presetSubtype="12" fill="hold" grpId="0" nodeType="clickEffect">
                                  <p:stCondLst>
                                    <p:cond delay="0"/>
                                  </p:stCondLst>
                                  <p:childTnLst>
                                    <p:animEffect transition="out" filter="strips(downLeft)">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8" presetClass="exit" presetSubtype="12" fill="hold" grpId="0" nodeType="clickEffect">
                                  <p:stCondLst>
                                    <p:cond delay="0"/>
                                  </p:stCondLst>
                                  <p:childTnLst>
                                    <p:animEffect transition="out" filter="strips(downLeft)">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xit" presetSubtype="12" fill="hold" grpId="0" nodeType="clickEffect">
                                  <p:stCondLst>
                                    <p:cond delay="0"/>
                                  </p:stCondLst>
                                  <p:childTnLst>
                                    <p:animEffect transition="out" filter="strips(downLeft)">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P spid="13" grpId="0" build="p"/>
      <p:bldP spid="14" grpId="0" animBg="1"/>
      <p:bldP spid="15" grpId="0" build="p"/>
      <p:bldP spid="16" grpId="0" animBg="1"/>
      <p:bldP spid="5" grpId="0" animBg="1"/>
      <p:bldP spid="19"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3139" y="1872202"/>
            <a:ext cx="1782758" cy="1214504"/>
          </a:xfrm>
          <a:prstGeom prst="rect">
            <a:avLst/>
          </a:prstGeom>
          <a:ln>
            <a:noFill/>
          </a:ln>
          <a:effectLst>
            <a:outerShdw blurRad="50800" dist="38100" algn="l" rotWithShape="0">
              <a:prstClr val="black">
                <a:alpha val="40000"/>
              </a:prstClr>
            </a:outerShdw>
          </a:effec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10819" y="4078991"/>
            <a:ext cx="1570664" cy="1177305"/>
          </a:xfrm>
          <a:prstGeom prst="rect">
            <a:avLst/>
          </a:prstGeom>
          <a:ln>
            <a:noFill/>
          </a:ln>
          <a:effectLst>
            <a:outerShdw blurRad="50800" dist="38100" algn="l" rotWithShape="0">
              <a:prstClr val="black">
                <a:alpha val="40000"/>
              </a:prstClr>
            </a:outerShdw>
          </a:effectLst>
        </p:spPr>
      </p:pic>
      <p:sp>
        <p:nvSpPr>
          <p:cNvPr id="17" name="TextBox 16"/>
          <p:cNvSpPr txBox="1"/>
          <p:nvPr/>
        </p:nvSpPr>
        <p:spPr>
          <a:xfrm>
            <a:off x="6397798" y="3333683"/>
            <a:ext cx="2232086" cy="646331"/>
          </a:xfrm>
          <a:prstGeom prst="rect">
            <a:avLst/>
          </a:prstGeom>
          <a:noFill/>
        </p:spPr>
        <p:txBody>
          <a:bodyPr wrap="square" rtlCol="0">
            <a:spAutoFit/>
          </a:bodyPr>
          <a:lstStyle/>
          <a:p>
            <a:r>
              <a:rPr lang="en-US" dirty="0"/>
              <a:t>Variation of rainfall patterns</a:t>
            </a:r>
          </a:p>
        </p:txBody>
      </p:sp>
      <p:sp>
        <p:nvSpPr>
          <p:cNvPr id="18" name="TextBox 17"/>
          <p:cNvSpPr txBox="1"/>
          <p:nvPr/>
        </p:nvSpPr>
        <p:spPr>
          <a:xfrm>
            <a:off x="733096" y="3333683"/>
            <a:ext cx="2264696" cy="646331"/>
          </a:xfrm>
          <a:prstGeom prst="rect">
            <a:avLst/>
          </a:prstGeom>
          <a:noFill/>
        </p:spPr>
        <p:txBody>
          <a:bodyPr wrap="square" rtlCol="0">
            <a:spAutoFit/>
          </a:bodyPr>
          <a:lstStyle/>
          <a:p>
            <a:r>
              <a:rPr lang="es-ES" dirty="0"/>
              <a:t>Extreme </a:t>
            </a:r>
            <a:r>
              <a:rPr lang="es-ES" dirty="0" err="1"/>
              <a:t>weather</a:t>
            </a:r>
            <a:r>
              <a:rPr lang="es-ES" dirty="0"/>
              <a:t> </a:t>
            </a:r>
            <a:r>
              <a:rPr lang="es-ES" dirty="0" err="1"/>
              <a:t>events</a:t>
            </a:r>
            <a:endParaRPr lang="es-ES" dirty="0"/>
          </a:p>
        </p:txBody>
      </p:sp>
      <p:sp>
        <p:nvSpPr>
          <p:cNvPr id="19" name="TextBox 18"/>
          <p:cNvSpPr txBox="1"/>
          <p:nvPr/>
        </p:nvSpPr>
        <p:spPr>
          <a:xfrm>
            <a:off x="733096" y="5389363"/>
            <a:ext cx="1962845" cy="923330"/>
          </a:xfrm>
          <a:prstGeom prst="rect">
            <a:avLst/>
          </a:prstGeom>
          <a:noFill/>
        </p:spPr>
        <p:txBody>
          <a:bodyPr wrap="square" rtlCol="0">
            <a:spAutoFit/>
          </a:bodyPr>
          <a:lstStyle/>
          <a:p>
            <a:r>
              <a:rPr lang="es-ES" dirty="0" err="1"/>
              <a:t>Distribution</a:t>
            </a:r>
            <a:r>
              <a:rPr lang="es-ES" dirty="0"/>
              <a:t> of </a:t>
            </a:r>
            <a:r>
              <a:rPr lang="es-ES" dirty="0" err="1"/>
              <a:t>carriers</a:t>
            </a:r>
            <a:r>
              <a:rPr lang="es-ES" dirty="0"/>
              <a:t> of </a:t>
            </a:r>
            <a:r>
              <a:rPr lang="es-ES" dirty="0" err="1"/>
              <a:t>disease</a:t>
            </a:r>
            <a:endParaRPr lang="es-ES" dirty="0"/>
          </a:p>
        </p:txBody>
      </p:sp>
      <p:pic>
        <p:nvPicPr>
          <p:cNvPr id="20" name="Picture 19"/>
          <p:cNvPicPr>
            <a:picLocks noChangeAspect="1"/>
          </p:cNvPicPr>
          <p:nvPr/>
        </p:nvPicPr>
        <p:blipFill rotWithShape="1">
          <a:blip r:embed="rId5" cstate="email">
            <a:extLst>
              <a:ext uri="{28A0092B-C50C-407E-A947-70E740481C1C}">
                <a14:useLocalDpi xmlns:a14="http://schemas.microsoft.com/office/drawing/2010/main" val="0"/>
              </a:ext>
            </a:extLst>
          </a:blip>
          <a:srcRect b="25002"/>
          <a:stretch/>
        </p:blipFill>
        <p:spPr>
          <a:xfrm>
            <a:off x="2839242" y="1919683"/>
            <a:ext cx="1645920" cy="1214504"/>
          </a:xfrm>
          <a:prstGeom prst="rect">
            <a:avLst/>
          </a:prstGeom>
        </p:spPr>
      </p:pic>
      <p:sp>
        <p:nvSpPr>
          <p:cNvPr id="21" name="TextBox 20"/>
          <p:cNvSpPr txBox="1"/>
          <p:nvPr/>
        </p:nvSpPr>
        <p:spPr>
          <a:xfrm>
            <a:off x="4642817" y="3115351"/>
            <a:ext cx="1660500" cy="923330"/>
          </a:xfrm>
          <a:prstGeom prst="rect">
            <a:avLst/>
          </a:prstGeom>
          <a:noFill/>
        </p:spPr>
        <p:txBody>
          <a:bodyPr wrap="square" rtlCol="0">
            <a:spAutoFit/>
          </a:bodyPr>
          <a:lstStyle/>
          <a:p>
            <a:r>
              <a:rPr lang="es-ES" dirty="0" err="1"/>
              <a:t>Increase</a:t>
            </a:r>
            <a:r>
              <a:rPr lang="es-ES" dirty="0"/>
              <a:t> Temp and # of </a:t>
            </a:r>
            <a:r>
              <a:rPr lang="es-ES" dirty="0" err="1"/>
              <a:t>warm</a:t>
            </a:r>
            <a:r>
              <a:rPr lang="es-ES" dirty="0"/>
              <a:t> </a:t>
            </a:r>
            <a:r>
              <a:rPr lang="es-ES" dirty="0" err="1"/>
              <a:t>days</a:t>
            </a:r>
            <a:endParaRPr lang="es-ES" dirty="0"/>
          </a:p>
        </p:txBody>
      </p:sp>
      <p:pic>
        <p:nvPicPr>
          <p:cNvPr id="22" name="Picture 2" descr="Image result for temperatur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81707" y="1919907"/>
            <a:ext cx="2463601" cy="12145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7"/>
          <a:stretch>
            <a:fillRect/>
          </a:stretch>
        </p:blipFill>
        <p:spPr>
          <a:xfrm>
            <a:off x="6402884" y="1919683"/>
            <a:ext cx="1826321" cy="1214504"/>
          </a:xfrm>
          <a:prstGeom prst="rect">
            <a:avLst/>
          </a:prstGeom>
        </p:spPr>
      </p:pic>
      <p:sp>
        <p:nvSpPr>
          <p:cNvPr id="24" name="TextBox 23"/>
          <p:cNvSpPr txBox="1"/>
          <p:nvPr/>
        </p:nvSpPr>
        <p:spPr>
          <a:xfrm>
            <a:off x="2782660" y="3360846"/>
            <a:ext cx="1555199" cy="369332"/>
          </a:xfrm>
          <a:prstGeom prst="rect">
            <a:avLst/>
          </a:prstGeom>
          <a:noFill/>
        </p:spPr>
        <p:txBody>
          <a:bodyPr wrap="square" rtlCol="0">
            <a:spAutoFit/>
          </a:bodyPr>
          <a:lstStyle/>
          <a:p>
            <a:r>
              <a:rPr lang="en-US" dirty="0"/>
              <a:t>Sea level rise</a:t>
            </a:r>
          </a:p>
        </p:txBody>
      </p:sp>
      <p:sp>
        <p:nvSpPr>
          <p:cNvPr id="25" name="TextBox 24"/>
          <p:cNvSpPr txBox="1"/>
          <p:nvPr/>
        </p:nvSpPr>
        <p:spPr>
          <a:xfrm>
            <a:off x="6397798" y="5304255"/>
            <a:ext cx="2026018" cy="646331"/>
          </a:xfrm>
          <a:prstGeom prst="rect">
            <a:avLst/>
          </a:prstGeom>
          <a:noFill/>
        </p:spPr>
        <p:txBody>
          <a:bodyPr wrap="square" rtlCol="0">
            <a:spAutoFit/>
          </a:bodyPr>
          <a:lstStyle/>
          <a:p>
            <a:r>
              <a:rPr lang="en-US" dirty="0"/>
              <a:t>Coral bleaching / Habitats</a:t>
            </a:r>
          </a:p>
        </p:txBody>
      </p:sp>
      <p:sp>
        <p:nvSpPr>
          <p:cNvPr id="3" name="Title 2"/>
          <p:cNvSpPr>
            <a:spLocks noGrp="1"/>
          </p:cNvSpPr>
          <p:nvPr>
            <p:ph type="title"/>
          </p:nvPr>
        </p:nvSpPr>
        <p:spPr>
          <a:xfrm>
            <a:off x="1259174" y="764373"/>
            <a:ext cx="7290466" cy="1293028"/>
          </a:xfrm>
        </p:spPr>
        <p:txBody>
          <a:bodyPr>
            <a:normAutofit/>
          </a:bodyPr>
          <a:lstStyle/>
          <a:p>
            <a:r>
              <a:rPr lang="en-US" dirty="0"/>
              <a:t>OBSERVED impacts</a:t>
            </a:r>
          </a:p>
        </p:txBody>
      </p:sp>
      <p:pic>
        <p:nvPicPr>
          <p:cNvPr id="4" name="Picture 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8612" y="4101432"/>
            <a:ext cx="1782758" cy="1179167"/>
          </a:xfrm>
          <a:prstGeom prst="rect">
            <a:avLst/>
          </a:prstGeom>
        </p:spPr>
      </p:pic>
      <p:pic>
        <p:nvPicPr>
          <p:cNvPr id="6" name="Picture 5">
            <a:extLst>
              <a:ext uri="{FF2B5EF4-FFF2-40B4-BE49-F238E27FC236}">
                <a16:creationId xmlns:a16="http://schemas.microsoft.com/office/drawing/2014/main" xmlns="" id="{CA38CB31-684D-4847-AFFB-2C9CEE797C9F}"/>
              </a:ext>
            </a:extLst>
          </p:cNvPr>
          <p:cNvPicPr>
            <a:picLocks noChangeAspect="1"/>
          </p:cNvPicPr>
          <p:nvPr/>
        </p:nvPicPr>
        <p:blipFill rotWithShape="1">
          <a:blip r:embed="rId9"/>
          <a:srcRect l="10048" r="11426"/>
          <a:stretch/>
        </p:blipFill>
        <p:spPr>
          <a:xfrm>
            <a:off x="2855265" y="4125667"/>
            <a:ext cx="1645920" cy="1178588"/>
          </a:xfrm>
          <a:prstGeom prst="rect">
            <a:avLst/>
          </a:prstGeom>
        </p:spPr>
      </p:pic>
      <p:sp>
        <p:nvSpPr>
          <p:cNvPr id="26" name="TextBox 25">
            <a:extLst>
              <a:ext uri="{FF2B5EF4-FFF2-40B4-BE49-F238E27FC236}">
                <a16:creationId xmlns:a16="http://schemas.microsoft.com/office/drawing/2014/main" xmlns="" id="{2FCF54A1-6F56-408C-9410-97F9BA12C98B}"/>
              </a:ext>
            </a:extLst>
          </p:cNvPr>
          <p:cNvSpPr txBox="1"/>
          <p:nvPr/>
        </p:nvSpPr>
        <p:spPr>
          <a:xfrm>
            <a:off x="2782660" y="5389363"/>
            <a:ext cx="1592384" cy="646331"/>
          </a:xfrm>
          <a:prstGeom prst="rect">
            <a:avLst/>
          </a:prstGeom>
          <a:noFill/>
        </p:spPr>
        <p:txBody>
          <a:bodyPr wrap="square" rtlCol="0">
            <a:spAutoFit/>
          </a:bodyPr>
          <a:lstStyle/>
          <a:p>
            <a:r>
              <a:rPr lang="en-US" dirty="0"/>
              <a:t>Food insecurity</a:t>
            </a:r>
          </a:p>
        </p:txBody>
      </p:sp>
      <p:sp>
        <p:nvSpPr>
          <p:cNvPr id="27" name="TextBox 26">
            <a:extLst>
              <a:ext uri="{FF2B5EF4-FFF2-40B4-BE49-F238E27FC236}">
                <a16:creationId xmlns:a16="http://schemas.microsoft.com/office/drawing/2014/main" xmlns="" id="{B8681468-6070-4868-AEA4-37524E231E59}"/>
              </a:ext>
            </a:extLst>
          </p:cNvPr>
          <p:cNvSpPr txBox="1"/>
          <p:nvPr/>
        </p:nvSpPr>
        <p:spPr>
          <a:xfrm>
            <a:off x="4753157" y="5389362"/>
            <a:ext cx="1505690" cy="646331"/>
          </a:xfrm>
          <a:prstGeom prst="rect">
            <a:avLst/>
          </a:prstGeom>
          <a:noFill/>
        </p:spPr>
        <p:txBody>
          <a:bodyPr wrap="square" rtlCol="0">
            <a:spAutoFit/>
          </a:bodyPr>
          <a:lstStyle/>
          <a:p>
            <a:pPr algn="ctr"/>
            <a:r>
              <a:rPr lang="en-US" dirty="0"/>
              <a:t>Water supply</a:t>
            </a:r>
          </a:p>
        </p:txBody>
      </p:sp>
      <p:pic>
        <p:nvPicPr>
          <p:cNvPr id="28" name="Picture 27">
            <a:extLst>
              <a:ext uri="{FF2B5EF4-FFF2-40B4-BE49-F238E27FC236}">
                <a16:creationId xmlns:a16="http://schemas.microsoft.com/office/drawing/2014/main" xmlns="" id="{087CAD22-95A3-49D7-9D6E-2DB689F469D0}"/>
              </a:ext>
            </a:extLst>
          </p:cNvPr>
          <p:cNvPicPr>
            <a:picLocks noChangeAspect="1"/>
          </p:cNvPicPr>
          <p:nvPr/>
        </p:nvPicPr>
        <p:blipFill>
          <a:blip r:embed="rId10"/>
          <a:stretch>
            <a:fillRect/>
          </a:stretch>
        </p:blipFill>
        <p:spPr>
          <a:xfrm>
            <a:off x="5080226" y="4101432"/>
            <a:ext cx="851552" cy="1297766"/>
          </a:xfrm>
          <a:prstGeom prst="rect">
            <a:avLst/>
          </a:prstGeom>
        </p:spPr>
      </p:pic>
    </p:spTree>
    <p:extLst>
      <p:ext uri="{BB962C8B-B14F-4D97-AF65-F5344CB8AC3E}">
        <p14:creationId xmlns:p14="http://schemas.microsoft.com/office/powerpoint/2010/main" val="148305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60" y="1541613"/>
            <a:ext cx="7955280" cy="4062651"/>
          </a:xfrm>
          <a:prstGeom prst="rect">
            <a:avLst/>
          </a:prstGeom>
        </p:spPr>
        <p:txBody>
          <a:bodyPr wrap="square">
            <a:spAutoFit/>
          </a:bodyPr>
          <a:lstStyle/>
          <a:p>
            <a:pPr marL="378047" indent="-378047" eaLnBrk="0" hangingPunct="0">
              <a:spcBef>
                <a:spcPts val="1200"/>
              </a:spcBef>
              <a:spcAft>
                <a:spcPts val="1200"/>
              </a:spcAft>
              <a:buClr>
                <a:schemeClr val="tx1"/>
              </a:buClr>
              <a:buSzPct val="125000"/>
              <a:buFont typeface="Arial" pitchFamily="34" charset="0"/>
              <a:buChar char="•"/>
            </a:pPr>
            <a:r>
              <a:rPr lang="en-US" sz="2200" b="1" dirty="0">
                <a:latin typeface="+mn-lt"/>
              </a:rPr>
              <a:t>Droughts have become more common</a:t>
            </a:r>
            <a:r>
              <a:rPr lang="en-US" sz="2200" dirty="0">
                <a:latin typeface="+mn-lt"/>
              </a:rPr>
              <a:t>, especially in the tropics and sub-tropics since the 1970s.</a:t>
            </a:r>
          </a:p>
          <a:p>
            <a:pPr marL="378047" indent="-378047" eaLnBrk="0" hangingPunct="0">
              <a:spcBef>
                <a:spcPts val="1200"/>
              </a:spcBef>
              <a:spcAft>
                <a:spcPts val="1200"/>
              </a:spcAft>
              <a:buClr>
                <a:schemeClr val="tx1"/>
              </a:buClr>
              <a:buSzPct val="125000"/>
              <a:buFont typeface="Arial" pitchFamily="34" charset="0"/>
              <a:buChar char="•"/>
            </a:pPr>
            <a:r>
              <a:rPr lang="en-US" sz="2200" dirty="0">
                <a:latin typeface="+mn-lt"/>
              </a:rPr>
              <a:t>An observed increase in precipitation intensity is increasing the </a:t>
            </a:r>
            <a:r>
              <a:rPr lang="en-US" sz="2200" b="1" dirty="0">
                <a:latin typeface="+mn-lt"/>
              </a:rPr>
              <a:t>frequency of extreme weather and floods</a:t>
            </a:r>
            <a:r>
              <a:rPr lang="en-US" sz="2200" dirty="0">
                <a:latin typeface="+mn-lt"/>
              </a:rPr>
              <a:t>. </a:t>
            </a:r>
          </a:p>
          <a:p>
            <a:pPr marL="378047" indent="-378047" defTabSz="1008126" eaLnBrk="0" hangingPunct="0">
              <a:spcBef>
                <a:spcPts val="1200"/>
              </a:spcBef>
              <a:spcAft>
                <a:spcPts val="1200"/>
              </a:spcAft>
              <a:buClr>
                <a:schemeClr val="tx1"/>
              </a:buClr>
              <a:buSzPct val="125000"/>
              <a:buFont typeface="Arial" pitchFamily="34" charset="0"/>
              <a:buChar char="•"/>
              <a:defRPr/>
            </a:pPr>
            <a:r>
              <a:rPr lang="en-US" sz="2200" b="1" dirty="0">
                <a:latin typeface="+mn-lt"/>
              </a:rPr>
              <a:t>Increased annual rainfall </a:t>
            </a:r>
            <a:r>
              <a:rPr lang="en-US" sz="2200" dirty="0">
                <a:latin typeface="+mn-lt"/>
              </a:rPr>
              <a:t>especially at higher latitudes (Finland) and countries such as China and Myanmar</a:t>
            </a:r>
          </a:p>
          <a:p>
            <a:pPr marL="378047" indent="-378047" defTabSz="1008126" eaLnBrk="0" hangingPunct="0">
              <a:spcBef>
                <a:spcPts val="1200"/>
              </a:spcBef>
              <a:spcAft>
                <a:spcPts val="1200"/>
              </a:spcAft>
              <a:buClr>
                <a:schemeClr val="tx1"/>
              </a:buClr>
              <a:buSzPct val="125000"/>
              <a:buFont typeface="Arial" pitchFamily="34" charset="0"/>
              <a:buChar char="•"/>
              <a:defRPr/>
            </a:pPr>
            <a:r>
              <a:rPr lang="en-US" sz="2200" b="1" dirty="0">
                <a:latin typeface="+mn-lt"/>
              </a:rPr>
              <a:t>Decreased annual rainfall </a:t>
            </a:r>
            <a:r>
              <a:rPr lang="en-US" sz="2200" dirty="0">
                <a:latin typeface="+mn-lt"/>
              </a:rPr>
              <a:t>in</a:t>
            </a:r>
            <a:r>
              <a:rPr lang="en-US" sz="2200" b="1" dirty="0">
                <a:latin typeface="+mn-lt"/>
              </a:rPr>
              <a:t> </a:t>
            </a:r>
            <a:r>
              <a:rPr lang="en-US" sz="2200" dirty="0">
                <a:latin typeface="+mn-lt"/>
              </a:rPr>
              <a:t>West Africa, Southern Europe and Southern Latin America</a:t>
            </a:r>
          </a:p>
        </p:txBody>
      </p:sp>
      <p:sp>
        <p:nvSpPr>
          <p:cNvPr id="5" name="Title 4"/>
          <p:cNvSpPr>
            <a:spLocks noGrp="1"/>
          </p:cNvSpPr>
          <p:nvPr>
            <p:ph type="title"/>
          </p:nvPr>
        </p:nvSpPr>
        <p:spPr>
          <a:xfrm>
            <a:off x="1988820" y="512913"/>
            <a:ext cx="6377940" cy="1293028"/>
          </a:xfrm>
        </p:spPr>
        <p:txBody>
          <a:bodyPr/>
          <a:lstStyle/>
          <a:p>
            <a:r>
              <a:rPr lang="en-US" dirty="0"/>
              <a:t>Examples of impacts</a:t>
            </a:r>
          </a:p>
        </p:txBody>
      </p:sp>
    </p:spTree>
    <p:extLst>
      <p:ext uri="{BB962C8B-B14F-4D97-AF65-F5344CB8AC3E}">
        <p14:creationId xmlns:p14="http://schemas.microsoft.com/office/powerpoint/2010/main" val="1279510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48" y="2346585"/>
            <a:ext cx="8229600" cy="990600"/>
          </a:xfrm>
        </p:spPr>
        <p:txBody>
          <a:bodyPr/>
          <a:lstStyle/>
          <a:p>
            <a:r>
              <a:rPr lang="en-US" dirty="0"/>
              <a:t>Why does it matter? </a:t>
            </a:r>
          </a:p>
        </p:txBody>
      </p:sp>
      <p:sp>
        <p:nvSpPr>
          <p:cNvPr id="3" name="Content Placeholder 2"/>
          <p:cNvSpPr>
            <a:spLocks noGrp="1"/>
          </p:cNvSpPr>
          <p:nvPr>
            <p:ph idx="1"/>
          </p:nvPr>
        </p:nvSpPr>
        <p:spPr>
          <a:xfrm>
            <a:off x="457200" y="1981200"/>
            <a:ext cx="8229600" cy="4876800"/>
          </a:xfrm>
        </p:spPr>
        <p:txBody>
          <a:bodyPr/>
          <a:lstStyle/>
          <a:p>
            <a:pPr marL="0" indent="0">
              <a:buNone/>
            </a:pPr>
            <a:r>
              <a:rPr lang="en-US" dirty="0"/>
              <a:t> </a:t>
            </a:r>
          </a:p>
          <a:p>
            <a:endParaRPr lang="en-US" dirty="0"/>
          </a:p>
        </p:txBody>
      </p:sp>
    </p:spTree>
    <p:extLst>
      <p:ext uri="{BB962C8B-B14F-4D97-AF65-F5344CB8AC3E}">
        <p14:creationId xmlns:p14="http://schemas.microsoft.com/office/powerpoint/2010/main" val="399918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2250" y="126324"/>
            <a:ext cx="6381750" cy="33337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61" y="3433061"/>
            <a:ext cx="4756860" cy="3424939"/>
          </a:xfrm>
          <a:prstGeom prst="rect">
            <a:avLst/>
          </a:prstGeom>
        </p:spPr>
      </p:pic>
    </p:spTree>
    <p:extLst>
      <p:ext uri="{BB962C8B-B14F-4D97-AF65-F5344CB8AC3E}">
        <p14:creationId xmlns:p14="http://schemas.microsoft.com/office/powerpoint/2010/main" val="369201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23396"/>
            <a:ext cx="9144000" cy="4890977"/>
          </a:xfrm>
        </p:spPr>
      </p:pic>
    </p:spTree>
    <p:extLst>
      <p:ext uri="{BB962C8B-B14F-4D97-AF65-F5344CB8AC3E}">
        <p14:creationId xmlns:p14="http://schemas.microsoft.com/office/powerpoint/2010/main" val="306800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996503" y="375303"/>
            <a:ext cx="6147497" cy="3462672"/>
          </a:xfr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275100"/>
            <a:ext cx="5601357" cy="3582900"/>
          </a:xfrm>
          <a:prstGeom prst="rect">
            <a:avLst/>
          </a:prstGeom>
        </p:spPr>
      </p:pic>
    </p:spTree>
    <p:extLst>
      <p:ext uri="{BB962C8B-B14F-4D97-AF65-F5344CB8AC3E}">
        <p14:creationId xmlns:p14="http://schemas.microsoft.com/office/powerpoint/2010/main" val="386855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54693" y="385997"/>
            <a:ext cx="5005977" cy="3342807"/>
          </a:xfr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l="11476" t="17541" r="35574" b="42853"/>
          <a:stretch/>
        </p:blipFill>
        <p:spPr>
          <a:xfrm>
            <a:off x="2518066" y="3357796"/>
            <a:ext cx="6348883" cy="2968054"/>
          </a:xfrm>
          <a:prstGeom prst="rect">
            <a:avLst/>
          </a:prstGeom>
        </p:spPr>
      </p:pic>
    </p:spTree>
    <p:extLst>
      <p:ext uri="{BB962C8B-B14F-4D97-AF65-F5344CB8AC3E}">
        <p14:creationId xmlns:p14="http://schemas.microsoft.com/office/powerpoint/2010/main" val="63479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409" y="959982"/>
            <a:ext cx="3438525" cy="4762500"/>
          </a:xfr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07371" y="1850035"/>
            <a:ext cx="4876800" cy="3252216"/>
          </a:xfrm>
          <a:prstGeom prst="rect">
            <a:avLst/>
          </a:prstGeom>
        </p:spPr>
      </p:pic>
    </p:spTree>
    <p:extLst>
      <p:ext uri="{BB962C8B-B14F-4D97-AF65-F5344CB8AC3E}">
        <p14:creationId xmlns:p14="http://schemas.microsoft.com/office/powerpoint/2010/main" val="193183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topics </a:t>
            </a:r>
          </a:p>
        </p:txBody>
      </p:sp>
      <p:sp>
        <p:nvSpPr>
          <p:cNvPr id="3" name="Content Placeholder 2"/>
          <p:cNvSpPr>
            <a:spLocks noGrp="1"/>
          </p:cNvSpPr>
          <p:nvPr>
            <p:ph idx="1"/>
          </p:nvPr>
        </p:nvSpPr>
        <p:spPr>
          <a:xfrm>
            <a:off x="594360" y="2421286"/>
            <a:ext cx="7955280" cy="4069080"/>
          </a:xfrm>
        </p:spPr>
        <p:txBody>
          <a:bodyPr/>
          <a:lstStyle/>
          <a:p>
            <a:r>
              <a:rPr lang="en-US" dirty="0"/>
              <a:t>The science behind climate change policy </a:t>
            </a:r>
          </a:p>
          <a:p>
            <a:r>
              <a:rPr lang="en-US" dirty="0"/>
              <a:t>A brief history of climate change negotiations</a:t>
            </a:r>
          </a:p>
          <a:p>
            <a:r>
              <a:rPr lang="en-US" dirty="0"/>
              <a:t>2018 COP24 &amp; Sticky issues</a:t>
            </a:r>
          </a:p>
          <a:p>
            <a:r>
              <a:rPr lang="en-US" dirty="0"/>
              <a:t>The road towards 2020 </a:t>
            </a:r>
          </a:p>
          <a:p>
            <a:r>
              <a:rPr lang="en-US" dirty="0"/>
              <a:t>The role of the United Nations </a:t>
            </a:r>
          </a:p>
        </p:txBody>
      </p:sp>
    </p:spTree>
    <p:extLst>
      <p:ext uri="{BB962C8B-B14F-4D97-AF65-F5344CB8AC3E}">
        <p14:creationId xmlns:p14="http://schemas.microsoft.com/office/powerpoint/2010/main" val="71331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79061" y="2548203"/>
            <a:ext cx="6377940" cy="1293028"/>
          </a:xfrm>
        </p:spPr>
        <p:txBody>
          <a:bodyPr>
            <a:normAutofit/>
          </a:bodyPr>
          <a:lstStyle/>
          <a:p>
            <a:r>
              <a:rPr lang="en-US" dirty="0"/>
              <a:t>climate change negotiations</a:t>
            </a:r>
          </a:p>
        </p:txBody>
      </p:sp>
    </p:spTree>
    <p:extLst>
      <p:ext uri="{BB962C8B-B14F-4D97-AF65-F5344CB8AC3E}">
        <p14:creationId xmlns:p14="http://schemas.microsoft.com/office/powerpoint/2010/main" val="3892252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72DC0-65CA-4ECE-B580-3286AA70366D}"/>
              </a:ext>
            </a:extLst>
          </p:cNvPr>
          <p:cNvSpPr>
            <a:spLocks noGrp="1"/>
          </p:cNvSpPr>
          <p:nvPr>
            <p:ph type="title"/>
          </p:nvPr>
        </p:nvSpPr>
        <p:spPr>
          <a:xfrm>
            <a:off x="2156710" y="325909"/>
            <a:ext cx="6377940" cy="1293028"/>
          </a:xfrm>
        </p:spPr>
        <p:txBody>
          <a:bodyPr>
            <a:normAutofit/>
          </a:bodyPr>
          <a:lstStyle/>
          <a:p>
            <a:r>
              <a:rPr lang="en-US" dirty="0"/>
              <a:t>brief HISTORY</a:t>
            </a:r>
          </a:p>
        </p:txBody>
      </p:sp>
      <p:sp>
        <p:nvSpPr>
          <p:cNvPr id="3" name="Content Placeholder 2">
            <a:extLst>
              <a:ext uri="{FF2B5EF4-FFF2-40B4-BE49-F238E27FC236}">
                <a16:creationId xmlns:a16="http://schemas.microsoft.com/office/drawing/2014/main" xmlns="" id="{A57F0ADA-DF5B-477B-8B15-052715F2C670}"/>
              </a:ext>
            </a:extLst>
          </p:cNvPr>
          <p:cNvSpPr>
            <a:spLocks noGrp="1"/>
          </p:cNvSpPr>
          <p:nvPr>
            <p:ph idx="1"/>
          </p:nvPr>
        </p:nvSpPr>
        <p:spPr>
          <a:xfrm>
            <a:off x="299803" y="1424066"/>
            <a:ext cx="8724276" cy="5433933"/>
          </a:xfrm>
        </p:spPr>
        <p:txBody>
          <a:bodyPr>
            <a:normAutofit fontScale="77500" lnSpcReduction="20000"/>
          </a:bodyPr>
          <a:lstStyle/>
          <a:p>
            <a:pPr>
              <a:lnSpc>
                <a:spcPct val="100000"/>
              </a:lnSpc>
              <a:spcAft>
                <a:spcPts val="900"/>
              </a:spcAft>
            </a:pPr>
            <a:r>
              <a:rPr lang="en-US" sz="2500" dirty="0"/>
              <a:t>IPCC established 1988 – provides a clear scientific view on the current state of CC</a:t>
            </a:r>
          </a:p>
          <a:p>
            <a:pPr>
              <a:lnSpc>
                <a:spcPct val="100000"/>
              </a:lnSpc>
              <a:spcAft>
                <a:spcPts val="900"/>
              </a:spcAft>
            </a:pPr>
            <a:r>
              <a:rPr lang="en-US" sz="2500" dirty="0"/>
              <a:t>1990 – IPCC 1</a:t>
            </a:r>
            <a:r>
              <a:rPr lang="en-US" sz="2500" baseline="30000" dirty="0"/>
              <a:t>st</a:t>
            </a:r>
            <a:r>
              <a:rPr lang="en-US" sz="2500" dirty="0"/>
              <a:t> Assessment Report</a:t>
            </a:r>
          </a:p>
          <a:p>
            <a:pPr>
              <a:lnSpc>
                <a:spcPct val="100000"/>
              </a:lnSpc>
              <a:spcAft>
                <a:spcPts val="900"/>
              </a:spcAft>
            </a:pPr>
            <a:r>
              <a:rPr lang="en-US" sz="2500" i="1" dirty="0"/>
              <a:t>… 2018 IPCC Special Report, “Global warming is likely to reach 1.5°C between 2030 and 2052 if it continues to increase at the current rate”</a:t>
            </a:r>
          </a:p>
          <a:p>
            <a:pPr>
              <a:lnSpc>
                <a:spcPct val="100000"/>
              </a:lnSpc>
              <a:spcAft>
                <a:spcPts val="900"/>
              </a:spcAft>
            </a:pPr>
            <a:r>
              <a:rPr lang="en-US" sz="2500" dirty="0"/>
              <a:t>1992 – UNFCCC text adopted – to stabilize GHG concentrations in the atmosphere to prevent dangerous anthropogenic interference </a:t>
            </a:r>
            <a:r>
              <a:rPr lang="en-US" sz="2500" dirty="0">
                <a:sym typeface="Wingdings" panose="05000000000000000000" pitchFamily="2" charset="2"/>
              </a:rPr>
              <a:t> non-binding GHG limits, no enforcement mech</a:t>
            </a:r>
            <a:endParaRPr lang="en-US" sz="2500" dirty="0"/>
          </a:p>
          <a:p>
            <a:pPr>
              <a:lnSpc>
                <a:spcPct val="100000"/>
              </a:lnSpc>
              <a:spcAft>
                <a:spcPts val="900"/>
              </a:spcAft>
            </a:pPr>
            <a:r>
              <a:rPr lang="en-US" sz="2500" dirty="0"/>
              <a:t>1995 – first COP</a:t>
            </a:r>
          </a:p>
          <a:p>
            <a:pPr>
              <a:lnSpc>
                <a:spcPct val="100000"/>
              </a:lnSpc>
              <a:spcAft>
                <a:spcPts val="900"/>
              </a:spcAft>
            </a:pPr>
            <a:r>
              <a:rPr lang="en-US" sz="2500" dirty="0"/>
              <a:t>1997 - Kyoto Protocol adopted (</a:t>
            </a:r>
            <a:r>
              <a:rPr lang="en-US" sz="2500" dirty="0">
                <a:sym typeface="Wingdings" panose="05000000000000000000" pitchFamily="2" charset="2"/>
              </a:rPr>
              <a:t>2005), legally binding commitment to reduce GHG emissions ≥ 5% vs 1990, ‘common but differentiated responsibilities’</a:t>
            </a:r>
          </a:p>
          <a:p>
            <a:pPr>
              <a:lnSpc>
                <a:spcPct val="100000"/>
              </a:lnSpc>
              <a:spcAft>
                <a:spcPts val="900"/>
              </a:spcAft>
            </a:pPr>
            <a:r>
              <a:rPr lang="en-US" sz="2500" dirty="0"/>
              <a:t>2008-2012 - 1</a:t>
            </a:r>
            <a:r>
              <a:rPr lang="en-US" sz="2500" baseline="30000" dirty="0"/>
              <a:t>st</a:t>
            </a:r>
            <a:r>
              <a:rPr lang="en-US" sz="2500" dirty="0"/>
              <a:t> KP commitment period</a:t>
            </a:r>
          </a:p>
          <a:p>
            <a:pPr>
              <a:lnSpc>
                <a:spcPct val="100000"/>
              </a:lnSpc>
              <a:spcAft>
                <a:spcPts val="900"/>
              </a:spcAft>
            </a:pPr>
            <a:r>
              <a:rPr lang="en-US" sz="2500" dirty="0"/>
              <a:t>2015 Paris Agreement – 195 signatories, limit warming well below 2⁰ </a:t>
            </a:r>
            <a:br>
              <a:rPr lang="en-US" sz="2500" dirty="0"/>
            </a:br>
            <a:r>
              <a:rPr lang="en-US" sz="2500" dirty="0"/>
              <a:t>&gt; pre-industrial levels &amp; try to limit to 1.5⁰, set own targets</a:t>
            </a:r>
          </a:p>
          <a:p>
            <a:pPr>
              <a:lnSpc>
                <a:spcPct val="100000"/>
              </a:lnSpc>
              <a:spcAft>
                <a:spcPts val="900"/>
              </a:spcAft>
            </a:pPr>
            <a:endParaRPr lang="en-US" dirty="0"/>
          </a:p>
        </p:txBody>
      </p:sp>
    </p:spTree>
    <p:extLst>
      <p:ext uri="{BB962C8B-B14F-4D97-AF65-F5344CB8AC3E}">
        <p14:creationId xmlns:p14="http://schemas.microsoft.com/office/powerpoint/2010/main" val="80954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926" y="2623154"/>
            <a:ext cx="6377940" cy="1293028"/>
          </a:xfrm>
        </p:spPr>
        <p:txBody>
          <a:bodyPr>
            <a:normAutofit fontScale="90000"/>
          </a:bodyPr>
          <a:lstStyle/>
          <a:p>
            <a:r>
              <a:rPr lang="en-US" dirty="0"/>
              <a:t>Why reaching an agreement has taken so long? </a:t>
            </a:r>
          </a:p>
        </p:txBody>
      </p:sp>
    </p:spTree>
    <p:extLst>
      <p:ext uri="{BB962C8B-B14F-4D97-AF65-F5344CB8AC3E}">
        <p14:creationId xmlns:p14="http://schemas.microsoft.com/office/powerpoint/2010/main" val="323711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27897" y="668311"/>
            <a:ext cx="7924800" cy="5943600"/>
          </a:xfrm>
        </p:spPr>
      </p:pic>
    </p:spTree>
    <p:extLst>
      <p:ext uri="{BB962C8B-B14F-4D97-AF65-F5344CB8AC3E}">
        <p14:creationId xmlns:p14="http://schemas.microsoft.com/office/powerpoint/2010/main" val="2506446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20040" y="604353"/>
            <a:ext cx="8823960" cy="1293028"/>
          </a:xfrm>
        </p:spPr>
        <p:txBody>
          <a:bodyPr/>
          <a:lstStyle/>
          <a:p>
            <a:r>
              <a:rPr lang="en-US" dirty="0"/>
              <a:t>Global north vs global south</a:t>
            </a:r>
          </a:p>
        </p:txBody>
      </p:sp>
      <p:pic>
        <p:nvPicPr>
          <p:cNvPr id="12" name="Content Placeholder 11" descr="Simone Pulver | Scholars Online | Brown University - Mozilla Firefox"/>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29325" t="17426" r="12283" b="12933"/>
          <a:stretch/>
        </p:blipFill>
        <p:spPr>
          <a:xfrm>
            <a:off x="822682" y="1691641"/>
            <a:ext cx="7384058" cy="4617720"/>
          </a:xfrm>
          <a:prstGeom prst="rect">
            <a:avLst/>
          </a:prstGeom>
        </p:spPr>
      </p:pic>
    </p:spTree>
    <p:extLst>
      <p:ext uri="{BB962C8B-B14F-4D97-AF65-F5344CB8AC3E}">
        <p14:creationId xmlns:p14="http://schemas.microsoft.com/office/powerpoint/2010/main" val="916384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21279" y="934855"/>
            <a:ext cx="3683659" cy="823912"/>
          </a:xfrm>
        </p:spPr>
        <p:txBody>
          <a:bodyPr/>
          <a:lstStyle/>
          <a:p>
            <a:r>
              <a:rPr lang="en-US" dirty="0"/>
              <a:t>GLOBAL NORTH</a:t>
            </a:r>
          </a:p>
        </p:txBody>
      </p:sp>
      <p:sp>
        <p:nvSpPr>
          <p:cNvPr id="7" name="Content Placeholder 6"/>
          <p:cNvSpPr>
            <a:spLocks noGrp="1"/>
          </p:cNvSpPr>
          <p:nvPr>
            <p:ph sz="half" idx="2"/>
          </p:nvPr>
        </p:nvSpPr>
        <p:spPr>
          <a:xfrm>
            <a:off x="594359" y="1953362"/>
            <a:ext cx="3910579" cy="3130973"/>
          </a:xfrm>
        </p:spPr>
        <p:txBody>
          <a:bodyPr/>
          <a:lstStyle/>
          <a:p>
            <a:r>
              <a:rPr lang="en-US" dirty="0"/>
              <a:t>Austria, Japan, Canada, New Zealand, Norway, US, Russia, Ukraine</a:t>
            </a:r>
          </a:p>
          <a:p>
            <a:endParaRPr lang="en-US" dirty="0"/>
          </a:p>
          <a:p>
            <a:r>
              <a:rPr lang="en-US" dirty="0"/>
              <a:t>European Union </a:t>
            </a:r>
          </a:p>
        </p:txBody>
      </p:sp>
      <p:sp>
        <p:nvSpPr>
          <p:cNvPr id="8" name="Text Placeholder 7"/>
          <p:cNvSpPr>
            <a:spLocks noGrp="1"/>
          </p:cNvSpPr>
          <p:nvPr>
            <p:ph type="body" sz="quarter" idx="3"/>
          </p:nvPr>
        </p:nvSpPr>
        <p:spPr>
          <a:xfrm>
            <a:off x="4869018" y="814934"/>
            <a:ext cx="3680621" cy="823912"/>
          </a:xfrm>
        </p:spPr>
        <p:txBody>
          <a:bodyPr/>
          <a:lstStyle/>
          <a:p>
            <a:r>
              <a:rPr lang="en-US" dirty="0"/>
              <a:t>GLOBAL SOUTH</a:t>
            </a:r>
          </a:p>
        </p:txBody>
      </p:sp>
      <p:sp>
        <p:nvSpPr>
          <p:cNvPr id="9" name="Content Placeholder 8"/>
          <p:cNvSpPr>
            <a:spLocks noGrp="1"/>
          </p:cNvSpPr>
          <p:nvPr>
            <p:ph sz="quarter" idx="4"/>
          </p:nvPr>
        </p:nvSpPr>
        <p:spPr>
          <a:xfrm>
            <a:off x="4642098" y="2028036"/>
            <a:ext cx="3907541" cy="3130973"/>
          </a:xfrm>
        </p:spPr>
        <p:txBody>
          <a:bodyPr/>
          <a:lstStyle/>
          <a:p>
            <a:r>
              <a:rPr lang="en-US" dirty="0"/>
              <a:t>Developing and Least Developed Countries</a:t>
            </a:r>
          </a:p>
          <a:p>
            <a:pPr marL="0" indent="0">
              <a:buNone/>
            </a:pPr>
            <a:endParaRPr lang="en-US" dirty="0"/>
          </a:p>
          <a:p>
            <a:r>
              <a:rPr lang="en-US" dirty="0"/>
              <a:t>Small Island Developing States </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2219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72DC0-65CA-4ECE-B580-3286AA70366D}"/>
              </a:ext>
            </a:extLst>
          </p:cNvPr>
          <p:cNvSpPr>
            <a:spLocks noGrp="1"/>
          </p:cNvSpPr>
          <p:nvPr>
            <p:ph type="title"/>
          </p:nvPr>
        </p:nvSpPr>
        <p:spPr/>
        <p:txBody>
          <a:bodyPr>
            <a:normAutofit fontScale="90000"/>
          </a:bodyPr>
          <a:lstStyle/>
          <a:p>
            <a:r>
              <a:rPr lang="en-US" dirty="0"/>
              <a:t>Key Issues on the Negotiations over the Years</a:t>
            </a:r>
          </a:p>
        </p:txBody>
      </p:sp>
      <p:sp>
        <p:nvSpPr>
          <p:cNvPr id="3" name="Content Placeholder 2">
            <a:extLst>
              <a:ext uri="{FF2B5EF4-FFF2-40B4-BE49-F238E27FC236}">
                <a16:creationId xmlns:a16="http://schemas.microsoft.com/office/drawing/2014/main" xmlns="" id="{A57F0ADA-DF5B-477B-8B15-052715F2C670}"/>
              </a:ext>
            </a:extLst>
          </p:cNvPr>
          <p:cNvSpPr>
            <a:spLocks noGrp="1"/>
          </p:cNvSpPr>
          <p:nvPr>
            <p:ph idx="1"/>
          </p:nvPr>
        </p:nvSpPr>
        <p:spPr>
          <a:xfrm>
            <a:off x="628649" y="2226469"/>
            <a:ext cx="8147603" cy="3316415"/>
          </a:xfrm>
        </p:spPr>
        <p:txBody>
          <a:bodyPr numCol="2">
            <a:normAutofit fontScale="92500"/>
          </a:bodyPr>
          <a:lstStyle/>
          <a:p>
            <a:pPr marL="0" indent="0">
              <a:lnSpc>
                <a:spcPct val="100000"/>
              </a:lnSpc>
              <a:spcAft>
                <a:spcPts val="900"/>
              </a:spcAft>
              <a:buNone/>
            </a:pPr>
            <a:r>
              <a:rPr lang="en-US" sz="1950" dirty="0"/>
              <a:t>Voluntary or mandatory targets</a:t>
            </a:r>
          </a:p>
          <a:p>
            <a:pPr marL="0" indent="0">
              <a:lnSpc>
                <a:spcPct val="100000"/>
              </a:lnSpc>
              <a:spcAft>
                <a:spcPts val="900"/>
              </a:spcAft>
              <a:buNone/>
            </a:pPr>
            <a:r>
              <a:rPr lang="en-US" sz="1950" dirty="0"/>
              <a:t>Bottom up or top down</a:t>
            </a:r>
          </a:p>
          <a:p>
            <a:pPr marL="0" indent="0">
              <a:lnSpc>
                <a:spcPct val="100000"/>
              </a:lnSpc>
              <a:spcAft>
                <a:spcPts val="900"/>
              </a:spcAft>
              <a:buNone/>
            </a:pPr>
            <a:r>
              <a:rPr lang="en-US" sz="1950" dirty="0"/>
              <a:t>Who pays</a:t>
            </a:r>
          </a:p>
          <a:p>
            <a:pPr marL="0" indent="0">
              <a:lnSpc>
                <a:spcPct val="100000"/>
              </a:lnSpc>
              <a:spcAft>
                <a:spcPts val="900"/>
              </a:spcAft>
              <a:buNone/>
            </a:pPr>
            <a:r>
              <a:rPr lang="en-US" sz="1950" dirty="0"/>
              <a:t>Who reduces – 1 track or 2</a:t>
            </a:r>
          </a:p>
          <a:p>
            <a:pPr marL="0" indent="0">
              <a:lnSpc>
                <a:spcPct val="100000"/>
              </a:lnSpc>
              <a:spcAft>
                <a:spcPts val="900"/>
              </a:spcAft>
              <a:buNone/>
            </a:pPr>
            <a:r>
              <a:rPr lang="en-US" sz="1950" dirty="0"/>
              <a:t>Types of targets: sectoral, vs BAU, per capita, absolute / relative to baseline</a:t>
            </a:r>
          </a:p>
          <a:p>
            <a:pPr marL="0" indent="0">
              <a:lnSpc>
                <a:spcPct val="100000"/>
              </a:lnSpc>
              <a:spcAft>
                <a:spcPts val="900"/>
              </a:spcAft>
              <a:buNone/>
            </a:pPr>
            <a:r>
              <a:rPr lang="en-US" sz="1950" dirty="0"/>
              <a:t/>
            </a:r>
            <a:br>
              <a:rPr lang="en-US" sz="1950" dirty="0"/>
            </a:br>
            <a:r>
              <a:rPr lang="en-US" sz="1950" dirty="0"/>
              <a:t>Role of sinks (LULUCF, REDD+)</a:t>
            </a:r>
          </a:p>
          <a:p>
            <a:pPr marL="0" indent="0">
              <a:lnSpc>
                <a:spcPct val="100000"/>
              </a:lnSpc>
              <a:spcAft>
                <a:spcPts val="900"/>
              </a:spcAft>
              <a:buNone/>
            </a:pPr>
            <a:r>
              <a:rPr lang="en-US" sz="1950" dirty="0"/>
              <a:t>Funding for adaptation – impacts ongoing</a:t>
            </a:r>
          </a:p>
          <a:p>
            <a:pPr marL="0" indent="0">
              <a:lnSpc>
                <a:spcPct val="100000"/>
              </a:lnSpc>
              <a:spcAft>
                <a:spcPts val="900"/>
              </a:spcAft>
              <a:buNone/>
            </a:pPr>
            <a:r>
              <a:rPr lang="en-US" sz="1950" dirty="0"/>
              <a:t>How do you MRV / accountability?</a:t>
            </a:r>
          </a:p>
          <a:p>
            <a:pPr marL="0" indent="0">
              <a:lnSpc>
                <a:spcPct val="100000"/>
              </a:lnSpc>
              <a:spcAft>
                <a:spcPts val="900"/>
              </a:spcAft>
              <a:buNone/>
            </a:pPr>
            <a:r>
              <a:rPr lang="en-US" sz="1950" dirty="0"/>
              <a:t>Country buy-in to Kyoto &amp; Paris</a:t>
            </a:r>
          </a:p>
          <a:p>
            <a:pPr marL="0" indent="0">
              <a:lnSpc>
                <a:spcPct val="100000"/>
              </a:lnSpc>
              <a:spcAft>
                <a:spcPts val="900"/>
              </a:spcAft>
              <a:buNone/>
            </a:pPr>
            <a:r>
              <a:rPr lang="en-US" altLang="en-US" sz="1950" dirty="0"/>
              <a:t>Financial &amp; technology incentives to take action</a:t>
            </a:r>
            <a:endParaRPr lang="en-US" sz="1950" dirty="0"/>
          </a:p>
        </p:txBody>
      </p:sp>
    </p:spTree>
    <p:extLst>
      <p:ext uri="{BB962C8B-B14F-4D97-AF65-F5344CB8AC3E}">
        <p14:creationId xmlns:p14="http://schemas.microsoft.com/office/powerpoint/2010/main" val="280942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415" y="367589"/>
            <a:ext cx="6262001" cy="6408116"/>
          </a:xfrm>
        </p:spPr>
      </p:pic>
    </p:spTree>
    <p:extLst>
      <p:ext uri="{BB962C8B-B14F-4D97-AF65-F5344CB8AC3E}">
        <p14:creationId xmlns:p14="http://schemas.microsoft.com/office/powerpoint/2010/main" val="163580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8463BFAB-340B-4736-981F-C222A699E43A}"/>
              </a:ext>
            </a:extLst>
          </p:cNvPr>
          <p:cNvSpPr>
            <a:spLocks noGrp="1"/>
          </p:cNvSpPr>
          <p:nvPr>
            <p:ph type="title"/>
          </p:nvPr>
        </p:nvSpPr>
        <p:spPr/>
        <p:txBody>
          <a:bodyPr>
            <a:normAutofit fontScale="90000"/>
          </a:bodyPr>
          <a:lstStyle/>
          <a:p>
            <a:r>
              <a:rPr lang="en-US" dirty="0"/>
              <a:t>Countries’ Response to the Paris Agreement</a:t>
            </a:r>
          </a:p>
        </p:txBody>
      </p:sp>
      <p:sp>
        <p:nvSpPr>
          <p:cNvPr id="3" name="Content Placeholder 2">
            <a:extLst>
              <a:ext uri="{FF2B5EF4-FFF2-40B4-BE49-F238E27FC236}">
                <a16:creationId xmlns:a16="http://schemas.microsoft.com/office/drawing/2014/main" xmlns="" id="{E2E78503-E7D2-46EB-8165-286D97CFC769}"/>
              </a:ext>
            </a:extLst>
          </p:cNvPr>
          <p:cNvSpPr>
            <a:spLocks noGrp="1"/>
          </p:cNvSpPr>
          <p:nvPr>
            <p:ph idx="1"/>
          </p:nvPr>
        </p:nvSpPr>
        <p:spPr>
          <a:xfrm>
            <a:off x="5119007" y="2179864"/>
            <a:ext cx="3641272" cy="3211286"/>
          </a:xfrm>
        </p:spPr>
        <p:txBody>
          <a:bodyPr>
            <a:normAutofit fontScale="92500" lnSpcReduction="10000"/>
          </a:bodyPr>
          <a:lstStyle/>
          <a:p>
            <a:r>
              <a:rPr lang="en-US" dirty="0"/>
              <a:t>Early entry into force on 4 November 2016</a:t>
            </a:r>
          </a:p>
          <a:p>
            <a:r>
              <a:rPr lang="en-US" dirty="0"/>
              <a:t>181 out of 197 Parties have ratified the Paris Agreement</a:t>
            </a:r>
          </a:p>
          <a:p>
            <a:r>
              <a:rPr lang="en-US" dirty="0"/>
              <a:t>177 Parties have already submitted their first NDC</a:t>
            </a:r>
          </a:p>
          <a:p>
            <a:r>
              <a:rPr lang="en-US" dirty="0"/>
              <a:t>Unprecedented momentum for climate action in virtually all countries</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12296" t="13345" r="35409" b="12426"/>
          <a:stretch/>
        </p:blipFill>
        <p:spPr>
          <a:xfrm>
            <a:off x="82312" y="2057401"/>
            <a:ext cx="5036695" cy="4468288"/>
          </a:xfrm>
          <a:prstGeom prst="rect">
            <a:avLst/>
          </a:prstGeom>
        </p:spPr>
      </p:pic>
    </p:spTree>
    <p:extLst>
      <p:ext uri="{BB962C8B-B14F-4D97-AF65-F5344CB8AC3E}">
        <p14:creationId xmlns:p14="http://schemas.microsoft.com/office/powerpoint/2010/main" val="1381901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72DC0-65CA-4ECE-B580-3286AA70366D}"/>
              </a:ext>
            </a:extLst>
          </p:cNvPr>
          <p:cNvSpPr>
            <a:spLocks noGrp="1"/>
          </p:cNvSpPr>
          <p:nvPr>
            <p:ph type="title"/>
          </p:nvPr>
        </p:nvSpPr>
        <p:spPr/>
        <p:txBody>
          <a:bodyPr>
            <a:normAutofit fontScale="90000"/>
          </a:bodyPr>
          <a:lstStyle/>
          <a:p>
            <a:r>
              <a:rPr lang="en-US" dirty="0" err="1"/>
              <a:t>fROM</a:t>
            </a:r>
            <a:r>
              <a:rPr lang="en-US" dirty="0"/>
              <a:t> PARIS TO KATOWICE THE ROAD TO 2020</a:t>
            </a:r>
          </a:p>
        </p:txBody>
      </p:sp>
      <p:sp>
        <p:nvSpPr>
          <p:cNvPr id="3" name="Content Placeholder 2">
            <a:extLst>
              <a:ext uri="{FF2B5EF4-FFF2-40B4-BE49-F238E27FC236}">
                <a16:creationId xmlns:a16="http://schemas.microsoft.com/office/drawing/2014/main" xmlns="" id="{A57F0ADA-DF5B-477B-8B15-052715F2C670}"/>
              </a:ext>
            </a:extLst>
          </p:cNvPr>
          <p:cNvSpPr>
            <a:spLocks noGrp="1"/>
          </p:cNvSpPr>
          <p:nvPr>
            <p:ph idx="1"/>
          </p:nvPr>
        </p:nvSpPr>
        <p:spPr>
          <a:xfrm>
            <a:off x="628650" y="2226469"/>
            <a:ext cx="7920990" cy="4459144"/>
          </a:xfrm>
        </p:spPr>
        <p:txBody>
          <a:bodyPr>
            <a:noAutofit/>
          </a:bodyPr>
          <a:lstStyle/>
          <a:p>
            <a:pPr marL="0" indent="0">
              <a:lnSpc>
                <a:spcPct val="100000"/>
              </a:lnSpc>
              <a:spcBef>
                <a:spcPts val="0"/>
              </a:spcBef>
              <a:spcAft>
                <a:spcPts val="1125"/>
              </a:spcAft>
              <a:buNone/>
            </a:pPr>
            <a:r>
              <a:rPr lang="en-US" sz="1900" dirty="0"/>
              <a:t>2015+ COP21 submit 1</a:t>
            </a:r>
            <a:r>
              <a:rPr lang="en-US" sz="1900" baseline="30000" dirty="0"/>
              <a:t>st</a:t>
            </a:r>
            <a:r>
              <a:rPr lang="en-US" sz="1900" dirty="0"/>
              <a:t> NDC, revise in 2020</a:t>
            </a:r>
          </a:p>
          <a:p>
            <a:pPr marL="0" indent="0">
              <a:lnSpc>
                <a:spcPct val="100000"/>
              </a:lnSpc>
              <a:spcBef>
                <a:spcPts val="0"/>
              </a:spcBef>
              <a:spcAft>
                <a:spcPts val="1125"/>
              </a:spcAft>
              <a:buNone/>
            </a:pPr>
            <a:r>
              <a:rPr lang="en-US" sz="1900" dirty="0"/>
              <a:t>2016 COP22 Marrakesh </a:t>
            </a:r>
          </a:p>
          <a:p>
            <a:pPr marL="0" indent="0">
              <a:lnSpc>
                <a:spcPct val="100000"/>
              </a:lnSpc>
              <a:spcBef>
                <a:spcPts val="0"/>
              </a:spcBef>
              <a:spcAft>
                <a:spcPts val="1125"/>
              </a:spcAft>
              <a:buNone/>
            </a:pPr>
            <a:r>
              <a:rPr lang="en-US" sz="1900" dirty="0"/>
              <a:t>2017 COP23 Bonn </a:t>
            </a:r>
          </a:p>
          <a:p>
            <a:pPr marL="0" indent="0">
              <a:lnSpc>
                <a:spcPct val="100000"/>
              </a:lnSpc>
              <a:spcBef>
                <a:spcPts val="0"/>
              </a:spcBef>
              <a:spcAft>
                <a:spcPts val="1125"/>
              </a:spcAft>
              <a:buNone/>
            </a:pPr>
            <a:r>
              <a:rPr lang="en-US" sz="1900" dirty="0"/>
              <a:t>2018 </a:t>
            </a:r>
            <a:r>
              <a:rPr lang="mr-IN" sz="1900" dirty="0"/>
              <a:t>–</a:t>
            </a:r>
            <a:r>
              <a:rPr lang="en-US" sz="1900" dirty="0"/>
              <a:t> COP24 Katowice / Global </a:t>
            </a:r>
            <a:r>
              <a:rPr lang="en-US" sz="1900" dirty="0" err="1"/>
              <a:t>Stocktake</a:t>
            </a:r>
            <a:endParaRPr lang="en-US" sz="1900" dirty="0"/>
          </a:p>
          <a:p>
            <a:pPr marL="0" indent="0">
              <a:lnSpc>
                <a:spcPct val="100000"/>
              </a:lnSpc>
              <a:spcBef>
                <a:spcPts val="0"/>
              </a:spcBef>
              <a:spcAft>
                <a:spcPts val="1125"/>
              </a:spcAft>
              <a:buNone/>
            </a:pPr>
            <a:r>
              <a:rPr lang="en-US" sz="1900" dirty="0"/>
              <a:t>2019 - </a:t>
            </a:r>
            <a:r>
              <a:rPr lang="en-IE" sz="1900" dirty="0"/>
              <a:t>UN Secretary General’s Climate Summit / COP25 Brazil </a:t>
            </a:r>
          </a:p>
          <a:p>
            <a:pPr marL="0" indent="0">
              <a:lnSpc>
                <a:spcPct val="100000"/>
              </a:lnSpc>
              <a:spcBef>
                <a:spcPts val="0"/>
              </a:spcBef>
              <a:spcAft>
                <a:spcPts val="1125"/>
              </a:spcAft>
              <a:buNone/>
            </a:pPr>
            <a:r>
              <a:rPr lang="en-IE" sz="1900" dirty="0"/>
              <a:t>2020 </a:t>
            </a:r>
            <a:r>
              <a:rPr lang="en-US" sz="1900" dirty="0"/>
              <a:t>-</a:t>
            </a:r>
            <a:r>
              <a:rPr lang="en-IE" sz="1900" dirty="0"/>
              <a:t> “Start” of the Paris Agreement, invitation to submit LT-LEDS</a:t>
            </a:r>
            <a:br>
              <a:rPr lang="en-IE" sz="1900" dirty="0"/>
            </a:br>
            <a:r>
              <a:rPr lang="en-IE" sz="1900" dirty="0"/>
              <a:t>(long-term low GHG emission development strategies)</a:t>
            </a:r>
          </a:p>
        </p:txBody>
      </p:sp>
    </p:spTree>
    <p:extLst>
      <p:ext uri="{BB962C8B-B14F-4D97-AF65-F5344CB8AC3E}">
        <p14:creationId xmlns:p14="http://schemas.microsoft.com/office/powerpoint/2010/main" val="11523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4340" y="2483995"/>
            <a:ext cx="8229600" cy="990600"/>
          </a:xfrm>
          <a:prstGeom prst="rect">
            <a:avLst/>
          </a:prstGeom>
        </p:spPr>
        <p:txBody>
          <a:bodyPr vert="horz" wrap="square" lIns="91440" tIns="45720" rIns="91440" bIns="45720" numCol="1" anchor="ctr" anchorCtr="0" compatLnSpc="1">
            <a:prstTxWarp prst="textNoShape">
              <a:avLst/>
            </a:prstTxWarp>
            <a:normAutofit fontScale="85000" lnSpcReduction="20000"/>
          </a:bodyPr>
          <a:lst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algn="r"/>
            <a:r>
              <a:rPr lang="en-US" dirty="0"/>
              <a:t>Climate Change Science: </a:t>
            </a:r>
          </a:p>
          <a:p>
            <a:pPr algn="r"/>
            <a:r>
              <a:rPr lang="en-US" dirty="0"/>
              <a:t>Why we need to act? </a:t>
            </a:r>
          </a:p>
        </p:txBody>
      </p:sp>
    </p:spTree>
    <p:extLst>
      <p:ext uri="{BB962C8B-B14F-4D97-AF65-F5344CB8AC3E}">
        <p14:creationId xmlns:p14="http://schemas.microsoft.com/office/powerpoint/2010/main" val="312349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cop24 </a:t>
            </a:r>
            <a:r>
              <a:rPr lang="en-US" dirty="0" err="1"/>
              <a:t>maTTER</a:t>
            </a:r>
            <a:r>
              <a:rPr lang="en-US" dirty="0"/>
              <a:t>? </a:t>
            </a:r>
          </a:p>
        </p:txBody>
      </p:sp>
      <p:sp>
        <p:nvSpPr>
          <p:cNvPr id="3" name="Content Placeholder 2"/>
          <p:cNvSpPr>
            <a:spLocks noGrp="1"/>
          </p:cNvSpPr>
          <p:nvPr>
            <p:ph idx="1"/>
          </p:nvPr>
        </p:nvSpPr>
        <p:spPr>
          <a:xfrm>
            <a:off x="464695" y="2057401"/>
            <a:ext cx="8259580" cy="4598232"/>
          </a:xfrm>
        </p:spPr>
        <p:txBody>
          <a:bodyPr>
            <a:normAutofit/>
          </a:bodyPr>
          <a:lstStyle/>
          <a:p>
            <a:pPr lvl="0"/>
            <a:r>
              <a:rPr lang="en-US" dirty="0"/>
              <a:t>COP24 must unleash the full potential of the Paris Agreement by finalizing the </a:t>
            </a:r>
            <a:r>
              <a:rPr lang="en-US" u="sng" dirty="0"/>
              <a:t>Paris Agreement Work </a:t>
            </a:r>
            <a:r>
              <a:rPr lang="en-US" u="sng" dirty="0" err="1"/>
              <a:t>Programme</a:t>
            </a:r>
            <a:r>
              <a:rPr lang="en-US" dirty="0"/>
              <a:t>. This will put into place the practical </a:t>
            </a:r>
            <a:r>
              <a:rPr lang="en-US" u="sng" dirty="0"/>
              <a:t>implementation guidelines </a:t>
            </a:r>
            <a:r>
              <a:rPr lang="en-US" dirty="0"/>
              <a:t>needed to track progress and ensure that climate action is transparent. This in turn will build trust and send a signal that governments are serious about addressing climate change.</a:t>
            </a:r>
          </a:p>
          <a:p>
            <a:pPr lvl="0"/>
            <a:r>
              <a:rPr lang="en-US" dirty="0"/>
              <a:t>COP24 also needs to establish a clear way forward on </a:t>
            </a:r>
            <a:r>
              <a:rPr lang="en-US" u="sng" dirty="0"/>
              <a:t>climate finance </a:t>
            </a:r>
            <a:r>
              <a:rPr lang="en-US" dirty="0"/>
              <a:t>to ensure greater support for climate action in developing countries.</a:t>
            </a:r>
          </a:p>
          <a:p>
            <a:pPr lvl="0"/>
            <a:r>
              <a:rPr lang="en-US" dirty="0"/>
              <a:t>COP24 is an opportunity to take stock of where we are (</a:t>
            </a:r>
            <a:r>
              <a:rPr lang="en-US" dirty="0" err="1"/>
              <a:t>Talanoa</a:t>
            </a:r>
            <a:r>
              <a:rPr lang="en-US" dirty="0"/>
              <a:t> Dialogue) and send a strong political signal to raise ambition and take into account the IPCC 1.5 report</a:t>
            </a:r>
          </a:p>
        </p:txBody>
      </p:sp>
    </p:spTree>
    <p:extLst>
      <p:ext uri="{BB962C8B-B14F-4D97-AF65-F5344CB8AC3E}">
        <p14:creationId xmlns:p14="http://schemas.microsoft.com/office/powerpoint/2010/main" val="90577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A6683-7BD3-43E0-AB28-613E753BE070}"/>
              </a:ext>
            </a:extLst>
          </p:cNvPr>
          <p:cNvSpPr>
            <a:spLocks noGrp="1"/>
          </p:cNvSpPr>
          <p:nvPr>
            <p:ph type="title"/>
          </p:nvPr>
        </p:nvSpPr>
        <p:spPr/>
        <p:txBody>
          <a:bodyPr>
            <a:normAutofit/>
          </a:bodyPr>
          <a:lstStyle/>
          <a:p>
            <a:r>
              <a:rPr lang="en-US" dirty="0"/>
              <a:t>Paris Agreement Work Programme</a:t>
            </a:r>
          </a:p>
        </p:txBody>
      </p:sp>
      <p:sp>
        <p:nvSpPr>
          <p:cNvPr id="3" name="Content Placeholder 2">
            <a:extLst>
              <a:ext uri="{FF2B5EF4-FFF2-40B4-BE49-F238E27FC236}">
                <a16:creationId xmlns:a16="http://schemas.microsoft.com/office/drawing/2014/main" xmlns="" id="{67F3406D-DB01-40F5-8582-2DF27FAD7ECA}"/>
              </a:ext>
            </a:extLst>
          </p:cNvPr>
          <p:cNvSpPr>
            <a:spLocks noGrp="1"/>
          </p:cNvSpPr>
          <p:nvPr>
            <p:ph idx="1"/>
          </p:nvPr>
        </p:nvSpPr>
        <p:spPr/>
        <p:txBody>
          <a:bodyPr/>
          <a:lstStyle/>
          <a:p>
            <a:r>
              <a:rPr lang="en-US" dirty="0"/>
              <a:t>In Paris not all has been agreed</a:t>
            </a:r>
          </a:p>
          <a:p>
            <a:r>
              <a:rPr lang="en-US" dirty="0"/>
              <a:t>Decision 1/CP.21 mandates to further develop the details</a:t>
            </a:r>
          </a:p>
          <a:p>
            <a:endParaRPr lang="en-US" dirty="0"/>
          </a:p>
        </p:txBody>
      </p:sp>
      <p:grpSp>
        <p:nvGrpSpPr>
          <p:cNvPr id="4" name="Group 3">
            <a:extLst>
              <a:ext uri="{FF2B5EF4-FFF2-40B4-BE49-F238E27FC236}">
                <a16:creationId xmlns:a16="http://schemas.microsoft.com/office/drawing/2014/main" xmlns="" id="{94810A2D-0744-4BAB-AAA9-7632BC4FA67F}"/>
              </a:ext>
            </a:extLst>
          </p:cNvPr>
          <p:cNvGrpSpPr/>
          <p:nvPr/>
        </p:nvGrpSpPr>
        <p:grpSpPr>
          <a:xfrm>
            <a:off x="1604373" y="2958244"/>
            <a:ext cx="6381463" cy="1345238"/>
            <a:chOff x="1713623" y="4109115"/>
            <a:chExt cx="7877562" cy="1793650"/>
          </a:xfrm>
        </p:grpSpPr>
        <p:sp>
          <p:nvSpPr>
            <p:cNvPr id="5" name="Arrow: Right 4">
              <a:extLst>
                <a:ext uri="{FF2B5EF4-FFF2-40B4-BE49-F238E27FC236}">
                  <a16:creationId xmlns:a16="http://schemas.microsoft.com/office/drawing/2014/main" xmlns="" id="{CACB8349-87E9-412B-B499-13DD61FCA9E2}"/>
                </a:ext>
              </a:extLst>
            </p:cNvPr>
            <p:cNvSpPr/>
            <p:nvPr/>
          </p:nvSpPr>
          <p:spPr bwMode="auto">
            <a:xfrm>
              <a:off x="1713623" y="4293096"/>
              <a:ext cx="5954721" cy="720080"/>
            </a:xfrm>
            <a:prstGeom prst="rightArrow">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fontAlgn="base">
                <a:spcBef>
                  <a:spcPct val="50000"/>
                </a:spcBef>
                <a:spcAft>
                  <a:spcPct val="0"/>
                </a:spcAft>
              </a:pPr>
              <a:endParaRPr lang="en-US" sz="1500" dirty="0"/>
            </a:p>
          </p:txBody>
        </p:sp>
        <p:pic>
          <p:nvPicPr>
            <p:cNvPr id="6" name="Picture 5" descr="Image vectorielle gratuite: Papier, Feuilles, Multiples - Image ...">
              <a:extLst>
                <a:ext uri="{FF2B5EF4-FFF2-40B4-BE49-F238E27FC236}">
                  <a16:creationId xmlns:a16="http://schemas.microsoft.com/office/drawing/2014/main" xmlns="" id="{53B6E007-7348-4619-A40A-DE13BE1C58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725655">
              <a:off x="7859957" y="4109115"/>
              <a:ext cx="651500" cy="845189"/>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xmlns="" id="{1E28CE7C-1423-45E3-8E98-B6E2B769C361}"/>
                </a:ext>
              </a:extLst>
            </p:cNvPr>
            <p:cNvSpPr txBox="1"/>
            <p:nvPr/>
          </p:nvSpPr>
          <p:spPr>
            <a:xfrm>
              <a:off x="7196282" y="5099800"/>
              <a:ext cx="2394903" cy="430886"/>
            </a:xfrm>
            <a:prstGeom prst="rect">
              <a:avLst/>
            </a:prstGeom>
            <a:noFill/>
          </p:spPr>
          <p:txBody>
            <a:bodyPr wrap="square" rtlCol="0">
              <a:spAutoFit/>
            </a:bodyPr>
            <a:lstStyle/>
            <a:p>
              <a:r>
                <a:rPr lang="en-US" sz="1500" dirty="0"/>
                <a:t>2018 @ COP 24</a:t>
              </a:r>
            </a:p>
          </p:txBody>
        </p:sp>
        <p:sp>
          <p:nvSpPr>
            <p:cNvPr id="14" name="TextBox 13">
              <a:extLst>
                <a:ext uri="{FF2B5EF4-FFF2-40B4-BE49-F238E27FC236}">
                  <a16:creationId xmlns:a16="http://schemas.microsoft.com/office/drawing/2014/main" xmlns="" id="{9C11D5C6-D46F-4F43-8FD2-4651140D5402}"/>
                </a:ext>
              </a:extLst>
            </p:cNvPr>
            <p:cNvSpPr txBox="1"/>
            <p:nvPr/>
          </p:nvSpPr>
          <p:spPr>
            <a:xfrm>
              <a:off x="4112429" y="4846746"/>
              <a:ext cx="2547706" cy="1046439"/>
            </a:xfrm>
            <a:prstGeom prst="rect">
              <a:avLst/>
            </a:prstGeom>
            <a:noFill/>
          </p:spPr>
          <p:txBody>
            <a:bodyPr wrap="square" rtlCol="0">
              <a:spAutoFit/>
            </a:bodyPr>
            <a:lstStyle/>
            <a:p>
              <a:pPr lvl="0" algn="ctr">
                <a:defRPr/>
              </a:pPr>
              <a:r>
                <a:rPr lang="en-US" sz="1500" dirty="0">
                  <a:solidFill>
                    <a:prstClr val="black"/>
                  </a:solidFill>
                </a:rPr>
                <a:t>Additional session in</a:t>
              </a:r>
              <a:br>
                <a:rPr lang="en-US" sz="1500" dirty="0">
                  <a:solidFill>
                    <a:prstClr val="black"/>
                  </a:solidFill>
                </a:rPr>
              </a:br>
              <a:r>
                <a:rPr lang="en-US" sz="1500" dirty="0">
                  <a:solidFill>
                    <a:prstClr val="black"/>
                  </a:solidFill>
                </a:rPr>
                <a:t>(Aug-Sep. 2018, BKK)</a:t>
              </a:r>
            </a:p>
          </p:txBody>
        </p:sp>
        <p:sp>
          <p:nvSpPr>
            <p:cNvPr id="15" name="TextBox 14">
              <a:extLst>
                <a:ext uri="{FF2B5EF4-FFF2-40B4-BE49-F238E27FC236}">
                  <a16:creationId xmlns:a16="http://schemas.microsoft.com/office/drawing/2014/main" xmlns="" id="{FD969542-B1F2-4568-869F-7780BADBF95F}"/>
                </a:ext>
              </a:extLst>
            </p:cNvPr>
            <p:cNvSpPr txBox="1"/>
            <p:nvPr/>
          </p:nvSpPr>
          <p:spPr>
            <a:xfrm>
              <a:off x="1713623" y="4856325"/>
              <a:ext cx="1989760" cy="1046440"/>
            </a:xfrm>
            <a:prstGeom prst="rect">
              <a:avLst/>
            </a:prstGeom>
            <a:noFill/>
          </p:spPr>
          <p:txBody>
            <a:bodyPr wrap="square" rtlCol="0">
              <a:spAutoFit/>
            </a:bodyPr>
            <a:lstStyle/>
            <a:p>
              <a:pPr algn="ctr"/>
              <a:r>
                <a:rPr lang="en-IE" sz="1500" dirty="0"/>
                <a:t>SBs-48 / APA 1.5</a:t>
              </a:r>
              <a:br>
                <a:rPr lang="en-IE" sz="1500" dirty="0"/>
              </a:br>
              <a:r>
                <a:rPr lang="en-IE" sz="1500" dirty="0"/>
                <a:t>(May 2018)</a:t>
              </a:r>
            </a:p>
          </p:txBody>
        </p:sp>
      </p:grpSp>
      <p:sp>
        <p:nvSpPr>
          <p:cNvPr id="16" name="TextBox 15">
            <a:extLst>
              <a:ext uri="{FF2B5EF4-FFF2-40B4-BE49-F238E27FC236}">
                <a16:creationId xmlns:a16="http://schemas.microsoft.com/office/drawing/2014/main" xmlns="" id="{A8DB7CAF-843D-4D70-A619-E0F75CF252B0}"/>
              </a:ext>
            </a:extLst>
          </p:cNvPr>
          <p:cNvSpPr txBox="1"/>
          <p:nvPr/>
        </p:nvSpPr>
        <p:spPr>
          <a:xfrm>
            <a:off x="1394085" y="4363524"/>
            <a:ext cx="1679986" cy="1015663"/>
          </a:xfrm>
          <a:prstGeom prst="rect">
            <a:avLst/>
          </a:prstGeom>
          <a:noFill/>
          <a:ln w="28575">
            <a:solidFill>
              <a:schemeClr val="accent1"/>
            </a:solidFill>
          </a:ln>
        </p:spPr>
        <p:txBody>
          <a:bodyPr wrap="square" rtlCol="0">
            <a:spAutoFit/>
          </a:bodyPr>
          <a:lstStyle/>
          <a:p>
            <a:r>
              <a:rPr lang="en-US" sz="1500" dirty="0"/>
              <a:t>Further advancement on substance and options</a:t>
            </a:r>
          </a:p>
        </p:txBody>
      </p:sp>
      <p:sp>
        <p:nvSpPr>
          <p:cNvPr id="17" name="TextBox 16">
            <a:extLst>
              <a:ext uri="{FF2B5EF4-FFF2-40B4-BE49-F238E27FC236}">
                <a16:creationId xmlns:a16="http://schemas.microsoft.com/office/drawing/2014/main" xmlns="" id="{D85D48E1-2513-40E8-8C17-D23F0FB00ED8}"/>
              </a:ext>
            </a:extLst>
          </p:cNvPr>
          <p:cNvSpPr txBox="1"/>
          <p:nvPr/>
        </p:nvSpPr>
        <p:spPr>
          <a:xfrm>
            <a:off x="3919875" y="4340434"/>
            <a:ext cx="1319296" cy="1015663"/>
          </a:xfrm>
          <a:prstGeom prst="rect">
            <a:avLst/>
          </a:prstGeom>
          <a:noFill/>
          <a:ln w="28575">
            <a:solidFill>
              <a:schemeClr val="accent1"/>
            </a:solidFill>
          </a:ln>
        </p:spPr>
        <p:txBody>
          <a:bodyPr wrap="square" rtlCol="0">
            <a:spAutoFit/>
          </a:bodyPr>
          <a:lstStyle/>
          <a:p>
            <a:r>
              <a:rPr lang="en-US" sz="1500" dirty="0"/>
              <a:t>Next iteration of texts towards final decision</a:t>
            </a:r>
          </a:p>
        </p:txBody>
      </p:sp>
      <p:sp>
        <p:nvSpPr>
          <p:cNvPr id="18" name="TextBox 17">
            <a:extLst>
              <a:ext uri="{FF2B5EF4-FFF2-40B4-BE49-F238E27FC236}">
                <a16:creationId xmlns:a16="http://schemas.microsoft.com/office/drawing/2014/main" xmlns="" id="{B869181A-02CB-43A6-BCB2-CD50E0291384}"/>
              </a:ext>
            </a:extLst>
          </p:cNvPr>
          <p:cNvSpPr txBox="1"/>
          <p:nvPr/>
        </p:nvSpPr>
        <p:spPr>
          <a:xfrm>
            <a:off x="6084975" y="4216153"/>
            <a:ext cx="1453546" cy="1477328"/>
          </a:xfrm>
          <a:prstGeom prst="rect">
            <a:avLst/>
          </a:prstGeom>
          <a:noFill/>
          <a:ln w="28575">
            <a:solidFill>
              <a:schemeClr val="accent1"/>
            </a:solidFill>
          </a:ln>
        </p:spPr>
        <p:txBody>
          <a:bodyPr wrap="square" rtlCol="0">
            <a:spAutoFit/>
          </a:bodyPr>
          <a:lstStyle/>
          <a:p>
            <a:r>
              <a:rPr lang="en-IE" sz="1500" dirty="0"/>
              <a:t>Final negotiations on the texts / adoption of the PAWP package</a:t>
            </a:r>
          </a:p>
        </p:txBody>
      </p:sp>
    </p:spTree>
    <p:extLst>
      <p:ext uri="{BB962C8B-B14F-4D97-AF65-F5344CB8AC3E}">
        <p14:creationId xmlns:p14="http://schemas.microsoft.com/office/powerpoint/2010/main" val="585411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kEY</a:t>
            </a:r>
            <a:r>
              <a:rPr lang="en-US" dirty="0"/>
              <a:t> ISSUES ON THE GUIDELINES </a:t>
            </a:r>
          </a:p>
        </p:txBody>
      </p:sp>
      <p:sp>
        <p:nvSpPr>
          <p:cNvPr id="3" name="Content Placeholder 2"/>
          <p:cNvSpPr>
            <a:spLocks noGrp="1"/>
          </p:cNvSpPr>
          <p:nvPr>
            <p:ph idx="1"/>
          </p:nvPr>
        </p:nvSpPr>
        <p:spPr/>
        <p:txBody>
          <a:bodyPr>
            <a:normAutofit fontScale="92500" lnSpcReduction="20000"/>
          </a:bodyPr>
          <a:lstStyle/>
          <a:p>
            <a:pPr lvl="0"/>
            <a:r>
              <a:rPr lang="en-US" sz="2400" dirty="0"/>
              <a:t>Key issues still to be resolved by COP24 include the respective contributions and responsibilities of developed and developing countries, given their national circumstances and differing levels of development, with regards to: </a:t>
            </a:r>
          </a:p>
          <a:p>
            <a:pPr lvl="1"/>
            <a:r>
              <a:rPr lang="en-US" dirty="0"/>
              <a:t>transparently and regularly communicating their actions; and </a:t>
            </a:r>
          </a:p>
          <a:p>
            <a:pPr lvl="1"/>
            <a:r>
              <a:rPr lang="en-US" dirty="0"/>
              <a:t>providing full clarity about the provision of support, especially climate finance, now and over the long-term</a:t>
            </a:r>
          </a:p>
          <a:p>
            <a:pPr lvl="0"/>
            <a:r>
              <a:rPr lang="en-US" sz="2400" dirty="0"/>
              <a:t>Recognizing that every country has its own unique circumstances, COP24 needs to ensure that the Paris Agreement works fairly for all while ensuring that the greatest and most ambitious possible climate action is take</a:t>
            </a:r>
            <a:br>
              <a:rPr lang="en-US" sz="2400" dirty="0"/>
            </a:br>
            <a:endParaRPr lang="en-US" dirty="0"/>
          </a:p>
        </p:txBody>
      </p:sp>
    </p:spTree>
    <p:extLst>
      <p:ext uri="{BB962C8B-B14F-4D97-AF65-F5344CB8AC3E}">
        <p14:creationId xmlns:p14="http://schemas.microsoft.com/office/powerpoint/2010/main" val="1209344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IPCC 1.5 report </a:t>
            </a:r>
          </a:p>
        </p:txBody>
      </p:sp>
      <p:sp>
        <p:nvSpPr>
          <p:cNvPr id="3" name="Content Placeholder 2"/>
          <p:cNvSpPr>
            <a:spLocks noGrp="1"/>
          </p:cNvSpPr>
          <p:nvPr>
            <p:ph idx="1"/>
          </p:nvPr>
        </p:nvSpPr>
        <p:spPr>
          <a:xfrm>
            <a:off x="594360" y="1843790"/>
            <a:ext cx="7955280" cy="4419850"/>
          </a:xfrm>
        </p:spPr>
        <p:txBody>
          <a:bodyPr>
            <a:normAutofit/>
          </a:bodyPr>
          <a:lstStyle/>
          <a:p>
            <a:r>
              <a:rPr lang="en-US" dirty="0"/>
              <a:t>The International Panel on Climate Change (IPCC) consists of hundreds of scientists from around the world </a:t>
            </a:r>
          </a:p>
          <a:p>
            <a:r>
              <a:rPr lang="en-US" dirty="0"/>
              <a:t>IPCC gathers evidence and reports on impacts of climate change</a:t>
            </a:r>
          </a:p>
          <a:p>
            <a:r>
              <a:rPr lang="en-US" dirty="0"/>
              <a:t>The 1.5 Special Report investigates whether its possible to keep global warming to no more than 1.5 degrees</a:t>
            </a:r>
          </a:p>
          <a:p>
            <a:r>
              <a:rPr lang="en-US" dirty="0"/>
              <a:t>Answering key questions:</a:t>
            </a:r>
          </a:p>
          <a:p>
            <a:pPr lvl="1"/>
            <a:r>
              <a:rPr lang="en-US" dirty="0"/>
              <a:t>Is global warming happening now?</a:t>
            </a:r>
          </a:p>
          <a:p>
            <a:pPr lvl="1"/>
            <a:r>
              <a:rPr lang="en-US" dirty="0"/>
              <a:t>Is there a difference between reaching 1.5 and 2 degrees</a:t>
            </a:r>
          </a:p>
          <a:p>
            <a:pPr lvl="1"/>
            <a:r>
              <a:rPr lang="en-US" dirty="0"/>
              <a:t>Can we get to 1.5?</a:t>
            </a:r>
          </a:p>
          <a:p>
            <a:pPr lvl="1"/>
            <a:r>
              <a:rPr lang="en-US" dirty="0"/>
              <a:t>What do we need to do? </a:t>
            </a:r>
          </a:p>
          <a:p>
            <a:pPr lvl="1"/>
            <a:endParaRPr lang="en-US" dirty="0"/>
          </a:p>
        </p:txBody>
      </p:sp>
    </p:spTree>
    <p:extLst>
      <p:ext uri="{BB962C8B-B14F-4D97-AF65-F5344CB8AC3E}">
        <p14:creationId xmlns:p14="http://schemas.microsoft.com/office/powerpoint/2010/main" val="1920755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Content Placeholder 11"/>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771547" y="764373"/>
            <a:ext cx="7778093" cy="5256186"/>
          </a:xfrm>
        </p:spPr>
      </p:pic>
    </p:spTree>
    <p:extLst>
      <p:ext uri="{BB962C8B-B14F-4D97-AF65-F5344CB8AC3E}">
        <p14:creationId xmlns:p14="http://schemas.microsoft.com/office/powerpoint/2010/main" val="1198770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2841" t="20074" r="17355" b="15689"/>
          <a:stretch/>
        </p:blipFill>
        <p:spPr>
          <a:xfrm>
            <a:off x="644577" y="554636"/>
            <a:ext cx="8060803" cy="5411449"/>
          </a:xfrm>
        </p:spPr>
      </p:pic>
    </p:spTree>
    <p:extLst>
      <p:ext uri="{BB962C8B-B14F-4D97-AF65-F5344CB8AC3E}">
        <p14:creationId xmlns:p14="http://schemas.microsoft.com/office/powerpoint/2010/main" val="1073122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2609" t="9531" r="16625" b="4661"/>
          <a:stretch/>
        </p:blipFill>
        <p:spPr>
          <a:xfrm>
            <a:off x="1214203" y="363794"/>
            <a:ext cx="7030388" cy="6204851"/>
          </a:xfrm>
        </p:spPr>
      </p:pic>
    </p:spTree>
    <p:extLst>
      <p:ext uri="{BB962C8B-B14F-4D97-AF65-F5344CB8AC3E}">
        <p14:creationId xmlns:p14="http://schemas.microsoft.com/office/powerpoint/2010/main" val="1124723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iMPACTS</a:t>
            </a:r>
            <a:r>
              <a:rPr lang="en-US" dirty="0"/>
              <a:t> OF THE 1.5 report on negotiations</a:t>
            </a:r>
          </a:p>
        </p:txBody>
      </p:sp>
      <p:sp>
        <p:nvSpPr>
          <p:cNvPr id="3" name="Content Placeholder 2"/>
          <p:cNvSpPr>
            <a:spLocks noGrp="1"/>
          </p:cNvSpPr>
          <p:nvPr>
            <p:ph idx="1"/>
          </p:nvPr>
        </p:nvSpPr>
        <p:spPr>
          <a:xfrm>
            <a:off x="594360" y="2194559"/>
            <a:ext cx="8219856" cy="4521033"/>
          </a:xfrm>
        </p:spPr>
        <p:txBody>
          <a:bodyPr>
            <a:normAutofit fontScale="70000" lnSpcReduction="20000"/>
          </a:bodyPr>
          <a:lstStyle/>
          <a:p>
            <a:pPr lvl="0"/>
            <a:r>
              <a:rPr lang="en-US" sz="2400" dirty="0"/>
              <a:t>Confirms the need to strongly commit to the Paris Agreement’s aims of limiting global warming to well below 2ºC and pursuing efforts towards 1.5°C.  </a:t>
            </a:r>
          </a:p>
          <a:p>
            <a:pPr lvl="0"/>
            <a:r>
              <a:rPr lang="en-US" sz="2400" dirty="0"/>
              <a:t>The world has already warmed by 1°C due to human activity. As a result, climate change is already affecting people, ecosystems and livelihoods across the globe. All countries are affected by global warming, but the impacts tend to fall disproportionately on the poor and vulnerable.</a:t>
            </a:r>
          </a:p>
          <a:p>
            <a:pPr lvl="0"/>
            <a:r>
              <a:rPr lang="en-US" sz="2400" dirty="0"/>
              <a:t>The IPCC projects that a 2°C rise in the global average temperature would lead to worse global and regional climate impacts than a 1.5°C rise. </a:t>
            </a:r>
          </a:p>
          <a:p>
            <a:pPr lvl="0"/>
            <a:r>
              <a:rPr lang="en-US" sz="2400" dirty="0"/>
              <a:t>Limiting warming to 1.5°C is still possible, but it will require that we make unprecedented transitions in all aspects of society to achieve </a:t>
            </a:r>
            <a:r>
              <a:rPr lang="en-US" sz="2400" u="sng" dirty="0"/>
              <a:t>zero net emissions by mid-century</a:t>
            </a:r>
            <a:r>
              <a:rPr lang="en-US" sz="2400" dirty="0"/>
              <a:t>, including by:  </a:t>
            </a:r>
          </a:p>
          <a:p>
            <a:pPr lvl="1"/>
            <a:r>
              <a:rPr lang="en-US" dirty="0"/>
              <a:t>moving the world economy onto a low-emissions pathway; </a:t>
            </a:r>
          </a:p>
          <a:p>
            <a:pPr lvl="1"/>
            <a:r>
              <a:rPr lang="en-US" dirty="0"/>
              <a:t>transforming our energy, agricultural, urban and industrial systems over the next 10 to 20 years; and </a:t>
            </a:r>
          </a:p>
          <a:p>
            <a:pPr lvl="1"/>
            <a:r>
              <a:rPr lang="en-US" dirty="0"/>
              <a:t>pursuing new technologies, cleaner energy sources, less deforestation, better land management and sustainable agriculture.</a:t>
            </a:r>
          </a:p>
          <a:p>
            <a:pPr lvl="0"/>
            <a:r>
              <a:rPr lang="en-US" sz="2400" dirty="0"/>
              <a:t>Doing less now would shift the burden of responsibility to future generations.</a:t>
            </a:r>
          </a:p>
          <a:p>
            <a:endParaRPr lang="en-US" dirty="0"/>
          </a:p>
        </p:txBody>
      </p:sp>
    </p:spTree>
    <p:extLst>
      <p:ext uri="{BB962C8B-B14F-4D97-AF65-F5344CB8AC3E}">
        <p14:creationId xmlns:p14="http://schemas.microsoft.com/office/powerpoint/2010/main" val="1220517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wHY</a:t>
            </a:r>
            <a:r>
              <a:rPr lang="en-US" dirty="0"/>
              <a:t> CLIMATE FINANCE MATTERS?</a:t>
            </a:r>
          </a:p>
        </p:txBody>
      </p:sp>
      <p:sp>
        <p:nvSpPr>
          <p:cNvPr id="3" name="Content Placeholder 2"/>
          <p:cNvSpPr>
            <a:spLocks noGrp="1"/>
          </p:cNvSpPr>
          <p:nvPr>
            <p:ph idx="1"/>
          </p:nvPr>
        </p:nvSpPr>
        <p:spPr>
          <a:xfrm>
            <a:off x="594360" y="2194559"/>
            <a:ext cx="7955280" cy="4663441"/>
          </a:xfrm>
        </p:spPr>
        <p:txBody>
          <a:bodyPr>
            <a:normAutofit fontScale="92500" lnSpcReduction="10000"/>
          </a:bodyPr>
          <a:lstStyle/>
          <a:p>
            <a:pPr lvl="0"/>
            <a:r>
              <a:rPr lang="en-US" dirty="0"/>
              <a:t>The climate does not care where emissions originate. Many developing countries need support in order to contribute to global action and to the goals of the Paris Agreement. </a:t>
            </a:r>
          </a:p>
          <a:p>
            <a:pPr lvl="0"/>
            <a:r>
              <a:rPr lang="en-US" dirty="0"/>
              <a:t>The Convention and the Paris Agreement clearly establish the obligation for developed countries to provide support for developing countries: technology, finance and capacity building.</a:t>
            </a:r>
          </a:p>
          <a:p>
            <a:pPr lvl="0"/>
            <a:r>
              <a:rPr lang="en-US" dirty="0"/>
              <a:t>Many developed countries have reconfirmed their pledge to mobilize USD 100 billion p.a. to support climate action in developing countries. Clear progress towards the USD 100 billion goal will send a much-needed positive political signal.</a:t>
            </a:r>
          </a:p>
          <a:p>
            <a:pPr lvl="0"/>
            <a:r>
              <a:rPr lang="en-US" dirty="0"/>
              <a:t>COP24 will consider the third Biennial Assessment report containing a global overview of private and public climate finance flows. It will assess the implications of these flows, their composition, purpose and emergent trends relevant to the UNFCCC and Paris Agreement goals. </a:t>
            </a:r>
          </a:p>
        </p:txBody>
      </p:sp>
    </p:spTree>
    <p:extLst>
      <p:ext uri="{BB962C8B-B14F-4D97-AF65-F5344CB8AC3E}">
        <p14:creationId xmlns:p14="http://schemas.microsoft.com/office/powerpoint/2010/main" val="36009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descr="4.1 page 63 Catalysing.jpg"/>
          <p:cNvPicPr>
            <a:picLocks noChangeAspect="1"/>
          </p:cNvPicPr>
          <p:nvPr/>
        </p:nvPicPr>
        <p:blipFill>
          <a:blip r:embed="rId3" cstate="print"/>
          <a:stretch>
            <a:fillRect/>
          </a:stretch>
        </p:blipFill>
        <p:spPr>
          <a:xfrm>
            <a:off x="1691295" y="1814026"/>
            <a:ext cx="5328720" cy="4046303"/>
          </a:xfrm>
          <a:prstGeom prst="rect">
            <a:avLst/>
          </a:prstGeom>
        </p:spPr>
      </p:pic>
      <p:sp>
        <p:nvSpPr>
          <p:cNvPr id="107" name="TextBox 106"/>
          <p:cNvSpPr txBox="1"/>
          <p:nvPr/>
        </p:nvSpPr>
        <p:spPr>
          <a:xfrm>
            <a:off x="5126904" y="5860329"/>
            <a:ext cx="3028950" cy="207749"/>
          </a:xfrm>
          <a:prstGeom prst="rect">
            <a:avLst/>
          </a:prstGeom>
          <a:noFill/>
        </p:spPr>
        <p:txBody>
          <a:bodyPr wrap="square" rtlCol="0">
            <a:spAutoFit/>
          </a:bodyPr>
          <a:lstStyle/>
          <a:p>
            <a:r>
              <a:rPr lang="en-US" sz="750" dirty="0">
                <a:latin typeface="Calibri" pitchFamily="34" charset="0"/>
              </a:rPr>
              <a:t>Source: Adapted by Yannick Glemarec from </a:t>
            </a:r>
            <a:r>
              <a:rPr lang="en-US" sz="750" dirty="0" err="1">
                <a:latin typeface="Calibri" pitchFamily="34" charset="0"/>
              </a:rPr>
              <a:t>Atteridge</a:t>
            </a:r>
            <a:r>
              <a:rPr lang="en-US" sz="750" dirty="0">
                <a:latin typeface="Calibri" pitchFamily="34" charset="0"/>
              </a:rPr>
              <a:t> and others (2009)</a:t>
            </a:r>
          </a:p>
        </p:txBody>
      </p:sp>
      <p:sp>
        <p:nvSpPr>
          <p:cNvPr id="6" name="Title 1">
            <a:extLst>
              <a:ext uri="{FF2B5EF4-FFF2-40B4-BE49-F238E27FC236}">
                <a16:creationId xmlns:a16="http://schemas.microsoft.com/office/drawing/2014/main" xmlns="" id="{6D408378-F9CC-4D72-8A6F-BEC3FE6B83D1}"/>
              </a:ext>
            </a:extLst>
          </p:cNvPr>
          <p:cNvSpPr txBox="1">
            <a:spLocks/>
          </p:cNvSpPr>
          <p:nvPr/>
        </p:nvSpPr>
        <p:spPr>
          <a:xfrm>
            <a:off x="628650" y="1315117"/>
            <a:ext cx="7886700" cy="51593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Climate Finance Landscape</a:t>
            </a:r>
          </a:p>
        </p:txBody>
      </p:sp>
    </p:spTree>
    <p:extLst>
      <p:ext uri="{BB962C8B-B14F-4D97-AF65-F5344CB8AC3E}">
        <p14:creationId xmlns:p14="http://schemas.microsoft.com/office/powerpoint/2010/main" val="514652341"/>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23" y="0"/>
            <a:ext cx="7513139" cy="1293028"/>
          </a:xfrm>
        </p:spPr>
        <p:txBody>
          <a:bodyPr/>
          <a:lstStyle/>
          <a:p>
            <a:r>
              <a:rPr lang="en-US"/>
              <a:t>The Greenhouse gas effect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8996" y="1076820"/>
            <a:ext cx="6343907" cy="5506772"/>
          </a:xfrm>
        </p:spPr>
      </p:pic>
    </p:spTree>
    <p:extLst>
      <p:ext uri="{BB962C8B-B14F-4D97-AF65-F5344CB8AC3E}">
        <p14:creationId xmlns:p14="http://schemas.microsoft.com/office/powerpoint/2010/main" val="4209701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72DC0-65CA-4ECE-B580-3286AA70366D}"/>
              </a:ext>
            </a:extLst>
          </p:cNvPr>
          <p:cNvSpPr>
            <a:spLocks noGrp="1"/>
          </p:cNvSpPr>
          <p:nvPr>
            <p:ph type="title"/>
          </p:nvPr>
        </p:nvSpPr>
        <p:spPr/>
        <p:txBody>
          <a:bodyPr>
            <a:normAutofit/>
          </a:bodyPr>
          <a:lstStyle/>
          <a:p>
            <a:r>
              <a:rPr lang="en-US" dirty="0"/>
              <a:t>Sources of Climate Finance</a:t>
            </a:r>
          </a:p>
        </p:txBody>
      </p:sp>
      <p:sp>
        <p:nvSpPr>
          <p:cNvPr id="3" name="Content Placeholder 2">
            <a:extLst>
              <a:ext uri="{FF2B5EF4-FFF2-40B4-BE49-F238E27FC236}">
                <a16:creationId xmlns:a16="http://schemas.microsoft.com/office/drawing/2014/main" xmlns="" id="{A57F0ADA-DF5B-477B-8B15-052715F2C670}"/>
              </a:ext>
            </a:extLst>
          </p:cNvPr>
          <p:cNvSpPr>
            <a:spLocks noGrp="1"/>
          </p:cNvSpPr>
          <p:nvPr>
            <p:ph idx="1"/>
          </p:nvPr>
        </p:nvSpPr>
        <p:spPr>
          <a:xfrm>
            <a:off x="628650" y="2226469"/>
            <a:ext cx="7886700" cy="3517106"/>
          </a:xfrm>
        </p:spPr>
        <p:txBody>
          <a:bodyPr>
            <a:normAutofit/>
          </a:bodyPr>
          <a:lstStyle/>
          <a:p>
            <a:pPr marL="253604" indent="-253604">
              <a:lnSpc>
                <a:spcPct val="70000"/>
              </a:lnSpc>
            </a:pPr>
            <a:r>
              <a:rPr lang="en-US" altLang="en-US" sz="1950" dirty="0">
                <a:solidFill>
                  <a:srgbClr val="0070C0"/>
                </a:solidFill>
              </a:rPr>
              <a:t>Global Environment Facility </a:t>
            </a:r>
            <a:r>
              <a:rPr lang="en-US" altLang="en-US" sz="1950" dirty="0"/>
              <a:t>(1992) operates UNFCCC financial mechanism, channels funds to developing countries through grants (US$ 17B) or loans</a:t>
            </a:r>
          </a:p>
          <a:p>
            <a:pPr marL="253604" indent="-253604">
              <a:lnSpc>
                <a:spcPct val="70000"/>
              </a:lnSpc>
            </a:pPr>
            <a:r>
              <a:rPr lang="en-US" altLang="en-US" sz="1950" dirty="0">
                <a:solidFill>
                  <a:srgbClr val="0070C0"/>
                </a:solidFill>
              </a:rPr>
              <a:t>Adaptation Fund </a:t>
            </a:r>
            <a:r>
              <a:rPr lang="en-US" altLang="en-US" sz="1950" dirty="0"/>
              <a:t>(2007) under Kyoto Protocol of UNFCCC – 2% share of CER sales, World Bank = trustee, US$ 285M project support</a:t>
            </a:r>
          </a:p>
          <a:p>
            <a:pPr marL="253604" indent="-253604">
              <a:lnSpc>
                <a:spcPct val="70000"/>
              </a:lnSpc>
            </a:pPr>
            <a:r>
              <a:rPr lang="en-US" altLang="en-US" sz="1950" dirty="0"/>
              <a:t>Copenhagen Accord (2009) – </a:t>
            </a:r>
            <a:r>
              <a:rPr lang="en-US" altLang="ja-JP" sz="1950" dirty="0">
                <a:ea typeface="MS PGothic" panose="020B0600070205080204" pitchFamily="34" charset="-128"/>
              </a:rPr>
              <a:t>Announced intention for “fast start” finance (US$ 30B by 2010-2012) and the goal of mobilizing US$ 100B per year by 2020</a:t>
            </a:r>
          </a:p>
          <a:p>
            <a:pPr marL="253604" indent="-253604">
              <a:lnSpc>
                <a:spcPct val="70000"/>
              </a:lnSpc>
            </a:pPr>
            <a:r>
              <a:rPr lang="en-US" altLang="ja-JP" sz="1950" dirty="0">
                <a:solidFill>
                  <a:srgbClr val="0070C0"/>
                </a:solidFill>
                <a:ea typeface="MS PGothic" panose="020B0600070205080204" pitchFamily="34" charset="-128"/>
              </a:rPr>
              <a:t>Green Climate Fund </a:t>
            </a:r>
            <a:r>
              <a:rPr lang="en-US" altLang="ja-JP" sz="1950" dirty="0">
                <a:ea typeface="MS PGothic" panose="020B0600070205080204" pitchFamily="34" charset="-128"/>
              </a:rPr>
              <a:t>(2010) – 50/50 mitigation and adaptation, unlock private finance, 93 projects … pledged US$ 10.3B, committed $4.6B, projects under implementation $1.6B</a:t>
            </a:r>
          </a:p>
          <a:p>
            <a:pPr marL="253604" indent="-253604">
              <a:lnSpc>
                <a:spcPct val="70000"/>
              </a:lnSpc>
            </a:pPr>
            <a:r>
              <a:rPr lang="en-US" altLang="ja-JP" sz="1950" dirty="0">
                <a:solidFill>
                  <a:srgbClr val="0070C0"/>
                </a:solidFill>
                <a:ea typeface="MS PGothic" panose="020B0600070205080204" pitchFamily="34" charset="-128"/>
              </a:rPr>
              <a:t>NAMA Facility </a:t>
            </a:r>
            <a:r>
              <a:rPr lang="en-US" altLang="ja-JP" sz="1950" dirty="0">
                <a:ea typeface="MS PGothic" panose="020B0600070205080204" pitchFamily="34" charset="-128"/>
              </a:rPr>
              <a:t>(2012) – 1</a:t>
            </a:r>
            <a:r>
              <a:rPr lang="en-US" altLang="ja-JP" sz="1950" baseline="30000" dirty="0">
                <a:ea typeface="MS PGothic" panose="020B0600070205080204" pitchFamily="34" charset="-128"/>
              </a:rPr>
              <a:t>st</a:t>
            </a:r>
            <a:r>
              <a:rPr lang="en-US" altLang="ja-JP" sz="1950" dirty="0">
                <a:ea typeface="MS PGothic" panose="020B0600070205080204" pitchFamily="34" charset="-128"/>
              </a:rPr>
              <a:t> call for projects 2013, funding from BMU, UK, Denmark and EC (EUR 260M over 20 projects)</a:t>
            </a:r>
          </a:p>
        </p:txBody>
      </p:sp>
    </p:spTree>
    <p:extLst>
      <p:ext uri="{BB962C8B-B14F-4D97-AF65-F5344CB8AC3E}">
        <p14:creationId xmlns:p14="http://schemas.microsoft.com/office/powerpoint/2010/main" val="1283857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86A33A-6407-475A-BB05-9948CE3BB4EA}"/>
              </a:ext>
            </a:extLst>
          </p:cNvPr>
          <p:cNvSpPr>
            <a:spLocks noGrp="1"/>
          </p:cNvSpPr>
          <p:nvPr>
            <p:ph type="title"/>
          </p:nvPr>
        </p:nvSpPr>
        <p:spPr/>
        <p:txBody>
          <a:bodyPr>
            <a:normAutofit/>
          </a:bodyPr>
          <a:lstStyle/>
          <a:p>
            <a:endParaRPr lang="en-US"/>
          </a:p>
        </p:txBody>
      </p:sp>
      <p:sp>
        <p:nvSpPr>
          <p:cNvPr id="3" name="Content Placeholder 2">
            <a:extLst>
              <a:ext uri="{FF2B5EF4-FFF2-40B4-BE49-F238E27FC236}">
                <a16:creationId xmlns:a16="http://schemas.microsoft.com/office/drawing/2014/main" xmlns="" id="{B8180111-45D4-4086-83FA-0B492F3C12D1}"/>
              </a:ext>
            </a:extLst>
          </p:cNvPr>
          <p:cNvSpPr>
            <a:spLocks noGrp="1"/>
          </p:cNvSpPr>
          <p:nvPr>
            <p:ph idx="1"/>
          </p:nvPr>
        </p:nvSpPr>
        <p:spPr>
          <a:xfrm>
            <a:off x="529497" y="4335826"/>
            <a:ext cx="8187599" cy="2005013"/>
          </a:xfrm>
        </p:spPr>
        <p:txBody>
          <a:bodyPr>
            <a:normAutofit fontScale="85000" lnSpcReduction="20000"/>
          </a:bodyPr>
          <a:lstStyle/>
          <a:p>
            <a:r>
              <a:rPr lang="en-US" dirty="0"/>
              <a:t>Facilitative dialogue among Parties in 2018 to take stock of the collective efforts of Parties in relation to progress towards the long-term goal of the Paris Agreement </a:t>
            </a:r>
          </a:p>
          <a:p>
            <a:endParaRPr lang="en-US" dirty="0"/>
          </a:p>
          <a:p>
            <a:pPr lvl="0"/>
            <a:r>
              <a:rPr lang="en-US" dirty="0"/>
              <a:t>The conclusion of this year’s </a:t>
            </a:r>
            <a:r>
              <a:rPr lang="en-US" u="sng" dirty="0" err="1"/>
              <a:t>Talanoa</a:t>
            </a:r>
            <a:r>
              <a:rPr lang="en-US" u="sng" dirty="0"/>
              <a:t> Dialogue</a:t>
            </a:r>
            <a:r>
              <a:rPr lang="en-US" dirty="0"/>
              <a:t> will give Ministers the opportunity to take stock of where are we today, to consider the IPCC Global Warming of 1.5°C report, and to provide a political signal for enhanced ambition. </a:t>
            </a:r>
          </a:p>
          <a:p>
            <a:endParaRPr lang="en-US" dirty="0"/>
          </a:p>
        </p:txBody>
      </p:sp>
      <p:pic>
        <p:nvPicPr>
          <p:cNvPr id="4" name="Picture 3">
            <a:extLst>
              <a:ext uri="{FF2B5EF4-FFF2-40B4-BE49-F238E27FC236}">
                <a16:creationId xmlns:a16="http://schemas.microsoft.com/office/drawing/2014/main" xmlns="" id="{52BF6D71-E989-4D41-8508-3B910FF5487B}"/>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1621036" y="1695199"/>
            <a:ext cx="5901929" cy="2322258"/>
          </a:xfrm>
          <a:prstGeom prst="rect">
            <a:avLst/>
          </a:prstGeom>
        </p:spPr>
      </p:pic>
    </p:spTree>
    <p:extLst>
      <p:ext uri="{BB962C8B-B14F-4D97-AF65-F5344CB8AC3E}">
        <p14:creationId xmlns:p14="http://schemas.microsoft.com/office/powerpoint/2010/main" val="202640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3270F-995B-4344-98ED-0FFB4F7B0602}"/>
              </a:ext>
            </a:extLst>
          </p:cNvPr>
          <p:cNvSpPr>
            <a:spLocks noGrp="1"/>
          </p:cNvSpPr>
          <p:nvPr>
            <p:ph type="title"/>
          </p:nvPr>
        </p:nvSpPr>
        <p:spPr/>
        <p:txBody>
          <a:bodyPr>
            <a:normAutofit/>
          </a:bodyPr>
          <a:lstStyle/>
          <a:p>
            <a:r>
              <a:rPr lang="en-US" dirty="0"/>
              <a:t>What is UN’S role? </a:t>
            </a:r>
          </a:p>
        </p:txBody>
      </p:sp>
      <p:sp>
        <p:nvSpPr>
          <p:cNvPr id="3" name="Content Placeholder 2">
            <a:extLst>
              <a:ext uri="{FF2B5EF4-FFF2-40B4-BE49-F238E27FC236}">
                <a16:creationId xmlns:a16="http://schemas.microsoft.com/office/drawing/2014/main" xmlns="" id="{2BD17AC9-EDD6-461E-AC23-0998C0B79C86}"/>
              </a:ext>
            </a:extLst>
          </p:cNvPr>
          <p:cNvSpPr>
            <a:spLocks noGrp="1"/>
          </p:cNvSpPr>
          <p:nvPr>
            <p:ph idx="1"/>
          </p:nvPr>
        </p:nvSpPr>
        <p:spPr>
          <a:xfrm>
            <a:off x="628651" y="1990409"/>
            <a:ext cx="5159828" cy="3732755"/>
          </a:xfrm>
        </p:spPr>
        <p:txBody>
          <a:bodyPr>
            <a:normAutofit fontScale="85000" lnSpcReduction="20000"/>
          </a:bodyPr>
          <a:lstStyle/>
          <a:p>
            <a:pPr lvl="0"/>
            <a:r>
              <a:rPr lang="en-US" dirty="0"/>
              <a:t>The United Nations provides an essential platform for international cooperation and for ambitious climate action by national and local governments, businesses and civil society.</a:t>
            </a:r>
          </a:p>
          <a:p>
            <a:r>
              <a:rPr lang="en-US" dirty="0"/>
              <a:t>Tackling climate change is critical to a sustainable future</a:t>
            </a:r>
          </a:p>
          <a:p>
            <a:r>
              <a:rPr lang="en-US" dirty="0"/>
              <a:t>Sustainable Development</a:t>
            </a:r>
          </a:p>
          <a:p>
            <a:pPr marL="816769" indent="0">
              <a:buNone/>
              <a:tabLst>
                <a:tab pos="6858000" algn="l"/>
              </a:tabLst>
            </a:pPr>
            <a:r>
              <a:rPr lang="en-US" b="1" dirty="0"/>
              <a:t>“development that meets the needs of the present without compromising the ability of future generations to meet their own needs”</a:t>
            </a:r>
          </a:p>
          <a:p>
            <a:pPr marL="260747" indent="-260747" algn="r">
              <a:buNone/>
            </a:pPr>
            <a:r>
              <a:rPr lang="en-US" dirty="0"/>
              <a:t>Brundtland Report (1987)</a:t>
            </a:r>
          </a:p>
        </p:txBody>
      </p:sp>
    </p:spTree>
    <p:extLst>
      <p:ext uri="{BB962C8B-B14F-4D97-AF65-F5344CB8AC3E}">
        <p14:creationId xmlns:p14="http://schemas.microsoft.com/office/powerpoint/2010/main" val="1776413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6DC95-A093-47CC-B707-1BB9284BDF10}"/>
              </a:ext>
            </a:extLst>
          </p:cNvPr>
          <p:cNvSpPr>
            <a:spLocks noGrp="1"/>
          </p:cNvSpPr>
          <p:nvPr>
            <p:ph type="title"/>
          </p:nvPr>
        </p:nvSpPr>
        <p:spPr>
          <a:xfrm>
            <a:off x="389744" y="764373"/>
            <a:ext cx="8159896" cy="1293028"/>
          </a:xfrm>
        </p:spPr>
        <p:txBody>
          <a:bodyPr>
            <a:normAutofit/>
          </a:bodyPr>
          <a:lstStyle/>
          <a:p>
            <a:r>
              <a:rPr lang="en-US" dirty="0"/>
              <a:t>2030 Agenda for Sustainable Development and SDGs</a:t>
            </a:r>
          </a:p>
        </p:txBody>
      </p:sp>
      <p:sp>
        <p:nvSpPr>
          <p:cNvPr id="3" name="Content Placeholder 2">
            <a:extLst>
              <a:ext uri="{FF2B5EF4-FFF2-40B4-BE49-F238E27FC236}">
                <a16:creationId xmlns:a16="http://schemas.microsoft.com/office/drawing/2014/main" xmlns="" id="{19BD23FC-6251-4799-9420-1DA10974E19C}"/>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509437CF-0972-4574-A7D7-FB23DA8C5204}"/>
              </a:ext>
            </a:extLst>
          </p:cNvPr>
          <p:cNvPicPr>
            <a:picLocks noChangeAspect="1"/>
          </p:cNvPicPr>
          <p:nvPr/>
        </p:nvPicPr>
        <p:blipFill>
          <a:blip r:embed="rId3"/>
          <a:stretch>
            <a:fillRect/>
          </a:stretch>
        </p:blipFill>
        <p:spPr>
          <a:xfrm>
            <a:off x="3659480" y="2535884"/>
            <a:ext cx="5286197" cy="2762039"/>
          </a:xfrm>
          <a:prstGeom prst="rect">
            <a:avLst/>
          </a:prstGeom>
        </p:spPr>
      </p:pic>
      <p:pic>
        <p:nvPicPr>
          <p:cNvPr id="5" name="Picture 4">
            <a:extLst>
              <a:ext uri="{FF2B5EF4-FFF2-40B4-BE49-F238E27FC236}">
                <a16:creationId xmlns:a16="http://schemas.microsoft.com/office/drawing/2014/main" xmlns="" id="{B7C4B491-8C69-4F91-9C35-973BA204C141}"/>
              </a:ext>
            </a:extLst>
          </p:cNvPr>
          <p:cNvPicPr>
            <a:picLocks noChangeAspect="1"/>
          </p:cNvPicPr>
          <p:nvPr/>
        </p:nvPicPr>
        <p:blipFill>
          <a:blip r:embed="rId4"/>
          <a:stretch>
            <a:fillRect/>
          </a:stretch>
        </p:blipFill>
        <p:spPr>
          <a:xfrm>
            <a:off x="198323" y="2336219"/>
            <a:ext cx="3214286" cy="3214286"/>
          </a:xfrm>
          <a:prstGeom prst="rect">
            <a:avLst/>
          </a:prstGeom>
          <a:solidFill>
            <a:schemeClr val="bg1"/>
          </a:solidFill>
        </p:spPr>
      </p:pic>
    </p:spTree>
    <p:extLst>
      <p:ext uri="{BB962C8B-B14F-4D97-AF65-F5344CB8AC3E}">
        <p14:creationId xmlns:p14="http://schemas.microsoft.com/office/powerpoint/2010/main" val="2145353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716" y="2757765"/>
            <a:ext cx="6377940" cy="1293028"/>
          </a:xfrm>
        </p:spPr>
        <p:txBody>
          <a:bodyPr/>
          <a:lstStyle/>
          <a:p>
            <a:r>
              <a:rPr lang="en-US" dirty="0"/>
              <a:t>Local solutions  </a:t>
            </a:r>
          </a:p>
        </p:txBody>
      </p:sp>
    </p:spTree>
    <p:extLst>
      <p:ext uri="{BB962C8B-B14F-4D97-AF65-F5344CB8AC3E}">
        <p14:creationId xmlns:p14="http://schemas.microsoft.com/office/powerpoint/2010/main" val="613878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07818" y="359304"/>
            <a:ext cx="3683659" cy="823912"/>
          </a:xfrm>
        </p:spPr>
        <p:txBody>
          <a:bodyPr/>
          <a:lstStyle/>
          <a:p>
            <a:r>
              <a:rPr lang="en-US" dirty="0"/>
              <a:t>Reducing emissions </a:t>
            </a:r>
          </a:p>
        </p:txBody>
      </p:sp>
      <p:sp>
        <p:nvSpPr>
          <p:cNvPr id="5" name="Content Placeholder 4"/>
          <p:cNvSpPr>
            <a:spLocks noGrp="1"/>
          </p:cNvSpPr>
          <p:nvPr>
            <p:ph sz="half" idx="2"/>
          </p:nvPr>
        </p:nvSpPr>
        <p:spPr>
          <a:xfrm>
            <a:off x="594359" y="1609175"/>
            <a:ext cx="3910579" cy="3130973"/>
          </a:xfrm>
        </p:spPr>
        <p:txBody>
          <a:bodyPr/>
          <a:lstStyle/>
          <a:p>
            <a:r>
              <a:rPr lang="en-US" dirty="0"/>
              <a:t>Switch to clean energy</a:t>
            </a:r>
          </a:p>
          <a:p>
            <a:r>
              <a:rPr lang="en-US" dirty="0"/>
              <a:t>Use less energy</a:t>
            </a:r>
          </a:p>
          <a:p>
            <a:r>
              <a:rPr lang="en-US" dirty="0"/>
              <a:t>More efficient transportation systems  </a:t>
            </a:r>
          </a:p>
          <a:p>
            <a:endParaRPr lang="en-US" dirty="0"/>
          </a:p>
        </p:txBody>
      </p:sp>
      <p:sp>
        <p:nvSpPr>
          <p:cNvPr id="6" name="Text Placeholder 5"/>
          <p:cNvSpPr>
            <a:spLocks noGrp="1"/>
          </p:cNvSpPr>
          <p:nvPr>
            <p:ph type="body" sz="quarter" idx="3"/>
          </p:nvPr>
        </p:nvSpPr>
        <p:spPr>
          <a:xfrm>
            <a:off x="4642098" y="359304"/>
            <a:ext cx="4018950" cy="823912"/>
          </a:xfrm>
        </p:spPr>
        <p:txBody>
          <a:bodyPr>
            <a:normAutofit/>
          </a:bodyPr>
          <a:lstStyle/>
          <a:p>
            <a:r>
              <a:rPr lang="en-US" dirty="0"/>
              <a:t>Adapting to impacts</a:t>
            </a:r>
          </a:p>
        </p:txBody>
      </p:sp>
      <p:sp>
        <p:nvSpPr>
          <p:cNvPr id="7" name="Content Placeholder 6"/>
          <p:cNvSpPr>
            <a:spLocks noGrp="1"/>
          </p:cNvSpPr>
          <p:nvPr>
            <p:ph sz="quarter" idx="4"/>
          </p:nvPr>
        </p:nvSpPr>
        <p:spPr>
          <a:xfrm>
            <a:off x="4642098" y="1614594"/>
            <a:ext cx="3907541" cy="3130973"/>
          </a:xfrm>
        </p:spPr>
        <p:txBody>
          <a:bodyPr/>
          <a:lstStyle/>
          <a:p>
            <a:r>
              <a:rPr lang="en-US" dirty="0"/>
              <a:t>New crop varieties </a:t>
            </a:r>
          </a:p>
          <a:p>
            <a:r>
              <a:rPr lang="en-US" dirty="0"/>
              <a:t>Sea walls </a:t>
            </a:r>
          </a:p>
          <a:p>
            <a:r>
              <a:rPr lang="en-US" dirty="0"/>
              <a:t>Flood and cyclone shelters </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177" y="3336755"/>
            <a:ext cx="4226436" cy="281762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938" y="3288242"/>
            <a:ext cx="3600450" cy="2914650"/>
          </a:xfrm>
          <a:prstGeom prst="rect">
            <a:avLst/>
          </a:prstGeom>
        </p:spPr>
      </p:pic>
    </p:spTree>
    <p:extLst>
      <p:ext uri="{BB962C8B-B14F-4D97-AF65-F5344CB8AC3E}">
        <p14:creationId xmlns:p14="http://schemas.microsoft.com/office/powerpoint/2010/main" val="1412321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9016" t="8361" r="1803" b="17934"/>
          <a:stretch/>
        </p:blipFill>
        <p:spPr>
          <a:xfrm>
            <a:off x="0" y="0"/>
            <a:ext cx="8154649" cy="4212238"/>
          </a:xfrm>
          <a:prstGeom prst="rect">
            <a:avLst/>
          </a:prstGeom>
        </p:spPr>
      </p:pic>
      <p:sp>
        <p:nvSpPr>
          <p:cNvPr id="2" name="Title 1"/>
          <p:cNvSpPr>
            <a:spLocks noGrp="1"/>
          </p:cNvSpPr>
          <p:nvPr>
            <p:ph type="title"/>
          </p:nvPr>
        </p:nvSpPr>
        <p:spPr>
          <a:xfrm>
            <a:off x="0" y="2516298"/>
            <a:ext cx="8677656" cy="1293028"/>
          </a:xfrm>
        </p:spPr>
        <p:txBody>
          <a:bodyPr>
            <a:normAutofit/>
          </a:bodyPr>
          <a:lstStyle/>
          <a:p>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47484" y="3142547"/>
            <a:ext cx="7096516" cy="3715453"/>
          </a:xfrm>
          <a:prstGeom prst="rect">
            <a:avLst/>
          </a:prstGeom>
        </p:spPr>
      </p:pic>
    </p:spTree>
    <p:extLst>
      <p:ext uri="{BB962C8B-B14F-4D97-AF65-F5344CB8AC3E}">
        <p14:creationId xmlns:p14="http://schemas.microsoft.com/office/powerpoint/2010/main" val="2478965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normAutofit fontScale="92500" lnSpcReduction="10000"/>
          </a:bodyPr>
          <a:lstStyle/>
          <a:p>
            <a:r>
              <a:rPr lang="en-US" dirty="0">
                <a:hlinkClick r:id="rId2"/>
              </a:rPr>
              <a:t>Email: Bahareh.seyedi@un.org</a:t>
            </a:r>
            <a:endParaRPr lang="en-US" dirty="0"/>
          </a:p>
          <a:p>
            <a:r>
              <a:rPr lang="en-US" dirty="0"/>
              <a:t>Twitter: @</a:t>
            </a:r>
            <a:r>
              <a:rPr lang="en-US" dirty="0" err="1"/>
              <a:t>BaharehSeyedi</a:t>
            </a:r>
            <a:r>
              <a:rPr lang="en-US" dirty="0"/>
              <a:t> </a:t>
            </a:r>
          </a:p>
        </p:txBody>
      </p:sp>
    </p:spTree>
    <p:extLst>
      <p:ext uri="{BB962C8B-B14F-4D97-AF65-F5344CB8AC3E}">
        <p14:creationId xmlns:p14="http://schemas.microsoft.com/office/powerpoint/2010/main" val="208777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204" y="644452"/>
            <a:ext cx="9263921" cy="1293028"/>
          </a:xfrm>
        </p:spPr>
        <p:txBody>
          <a:bodyPr/>
          <a:lstStyle/>
          <a:p>
            <a:r>
              <a:rPr lang="en-US" dirty="0"/>
              <a:t>Concentration of </a:t>
            </a:r>
            <a:r>
              <a:rPr lang="en-US" dirty="0" err="1"/>
              <a:t>ghgs</a:t>
            </a:r>
            <a:endParaRPr lang="en-US" dirty="0"/>
          </a:p>
        </p:txBody>
      </p:sp>
      <p:pic>
        <p:nvPicPr>
          <p:cNvPr id="4" name="Picture 2">
            <a:extLst>
              <a:ext uri="{FF2B5EF4-FFF2-40B4-BE49-F238E27FC236}">
                <a16:creationId xmlns:a16="http://schemas.microsoft.com/office/drawing/2014/main" xmlns="" id="{A7BB497E-BB52-4985-906C-2E010B143E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3765" y="1937480"/>
            <a:ext cx="5800244" cy="432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6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a:extLst>
              <a:ext uri="{FF2B5EF4-FFF2-40B4-BE49-F238E27FC236}">
                <a16:creationId xmlns:a16="http://schemas.microsoft.com/office/drawing/2014/main" xmlns="" id="{CCE92234-CA04-4F3C-B808-CD903567FE89}"/>
              </a:ext>
            </a:extLst>
          </p:cNvPr>
          <p:cNvGraphicFramePr>
            <a:graphicFrameLocks noChangeAspect="1"/>
          </p:cNvGraphicFramePr>
          <p:nvPr>
            <p:extLst>
              <p:ext uri="{D42A27DB-BD31-4B8C-83A1-F6EECF244321}">
                <p14:modId xmlns:p14="http://schemas.microsoft.com/office/powerpoint/2010/main" val="426525126"/>
              </p:ext>
            </p:extLst>
          </p:nvPr>
        </p:nvGraphicFramePr>
        <p:xfrm>
          <a:off x="968456" y="1937991"/>
          <a:ext cx="7679362" cy="3638349"/>
        </p:xfrm>
        <a:graphic>
          <a:graphicData uri="http://schemas.openxmlformats.org/presentationml/2006/ole">
            <mc:AlternateContent xmlns:mc="http://schemas.openxmlformats.org/markup-compatibility/2006">
              <mc:Choice xmlns:v="urn:schemas-microsoft-com:vml" Requires="v">
                <p:oleObj spid="_x0000_s1050" name="Photo Editor Photo" r:id="rId4" imgW="9933333" imgH="4057143" progId="MSPhotoEd.3">
                  <p:embed/>
                </p:oleObj>
              </mc:Choice>
              <mc:Fallback>
                <p:oleObj name="Photo Editor Photo" r:id="rId4" imgW="9933333" imgH="405714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456" y="1937991"/>
                        <a:ext cx="7679362" cy="3638349"/>
                      </a:xfrm>
                      <a:prstGeom prst="rect">
                        <a:avLst/>
                      </a:prstGeom>
                      <a:noFill/>
                      <a:ln>
                        <a:noFill/>
                      </a:ln>
                      <a:effectLst/>
                      <a:extLst/>
                    </p:spPr>
                  </p:pic>
                </p:oleObj>
              </mc:Fallback>
            </mc:AlternateContent>
          </a:graphicData>
        </a:graphic>
      </p:graphicFrame>
      <p:sp>
        <p:nvSpPr>
          <p:cNvPr id="6" name="Title 1">
            <a:extLst>
              <a:ext uri="{FF2B5EF4-FFF2-40B4-BE49-F238E27FC236}">
                <a16:creationId xmlns:a16="http://schemas.microsoft.com/office/drawing/2014/main" xmlns="" id="{34CEBA9B-5449-4334-A15B-AF71D4FA4909}"/>
              </a:ext>
            </a:extLst>
          </p:cNvPr>
          <p:cNvSpPr txBox="1">
            <a:spLocks/>
          </p:cNvSpPr>
          <p:nvPr/>
        </p:nvSpPr>
        <p:spPr>
          <a:xfrm>
            <a:off x="628650" y="1315117"/>
            <a:ext cx="7886700" cy="51593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All Sectors and Regions have Potential to Contribute</a:t>
            </a:r>
          </a:p>
        </p:txBody>
      </p:sp>
    </p:spTree>
    <p:extLst>
      <p:ext uri="{BB962C8B-B14F-4D97-AF65-F5344CB8AC3E}">
        <p14:creationId xmlns:p14="http://schemas.microsoft.com/office/powerpoint/2010/main" val="208115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87B428AA-A551-40F2-8B79-514357C48E56}"/>
              </a:ext>
            </a:extLst>
          </p:cNvPr>
          <p:cNvPicPr>
            <a:picLocks noChangeAspect="1"/>
          </p:cNvPicPr>
          <p:nvPr/>
        </p:nvPicPr>
        <p:blipFill rotWithShape="1">
          <a:blip r:embed="rId2"/>
          <a:srcRect l="16104" t="23992" r="43064" b="33340"/>
          <a:stretch/>
        </p:blipFill>
        <p:spPr>
          <a:xfrm>
            <a:off x="827020" y="1220296"/>
            <a:ext cx="7722620" cy="5043344"/>
          </a:xfrm>
          <a:prstGeom prst="rect">
            <a:avLst/>
          </a:prstGeom>
        </p:spPr>
      </p:pic>
      <p:sp>
        <p:nvSpPr>
          <p:cNvPr id="5" name="TextBox 4">
            <a:extLst>
              <a:ext uri="{FF2B5EF4-FFF2-40B4-BE49-F238E27FC236}">
                <a16:creationId xmlns:a16="http://schemas.microsoft.com/office/drawing/2014/main" xmlns="" id="{2CBA75A0-75E7-422B-9B44-9B3858E0BEC0}"/>
              </a:ext>
            </a:extLst>
          </p:cNvPr>
          <p:cNvSpPr txBox="1"/>
          <p:nvPr/>
        </p:nvSpPr>
        <p:spPr>
          <a:xfrm>
            <a:off x="1858566" y="206803"/>
            <a:ext cx="5175504" cy="923330"/>
          </a:xfrm>
          <a:prstGeom prst="rect">
            <a:avLst/>
          </a:prstGeom>
          <a:noFill/>
        </p:spPr>
        <p:txBody>
          <a:bodyPr wrap="square" rtlCol="0">
            <a:spAutoFit/>
          </a:bodyPr>
          <a:lstStyle/>
          <a:p>
            <a:r>
              <a:rPr lang="en-US" dirty="0"/>
              <a:t>Largest producers of CO2 emissions worldwide in 2016, based on their share of global CO2 emissions</a:t>
            </a:r>
          </a:p>
        </p:txBody>
      </p:sp>
    </p:spTree>
    <p:extLst>
      <p:ext uri="{BB962C8B-B14F-4D97-AF65-F5344CB8AC3E}">
        <p14:creationId xmlns:p14="http://schemas.microsoft.com/office/powerpoint/2010/main" val="12282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6875" y="377825"/>
            <a:ext cx="8353425" cy="1066800"/>
          </a:xfrm>
          <a:prstGeom prst="rect">
            <a:avLst/>
          </a:prstGeom>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defRPr/>
            </a:pPr>
            <a:r>
              <a:rPr lang="en-US" sz="3600">
                <a:solidFill>
                  <a:schemeClr val="tx2"/>
                </a:solidFill>
                <a:latin typeface="Book Antiqua" pitchFamily="18" charset="0"/>
              </a:rPr>
              <a:t>Earth System Science</a:t>
            </a:r>
            <a:endParaRPr lang="en-US" sz="3600">
              <a:solidFill>
                <a:schemeClr val="tx2"/>
              </a:solidFill>
              <a:effectLst>
                <a:outerShdw blurRad="38100" dist="38100" dir="2700000" algn="tl">
                  <a:srgbClr val="C0C0C0"/>
                </a:outerShdw>
              </a:effectLst>
              <a:latin typeface="Book Antiqua" pitchFamily="18" charset="0"/>
            </a:endParaRPr>
          </a:p>
        </p:txBody>
      </p:sp>
      <p:sp>
        <p:nvSpPr>
          <p:cNvPr id="16387" name="TextBox 11"/>
          <p:cNvSpPr txBox="1">
            <a:spLocks noChangeArrowheads="1"/>
          </p:cNvSpPr>
          <p:nvPr/>
        </p:nvSpPr>
        <p:spPr bwMode="auto">
          <a:xfrm>
            <a:off x="593725" y="43751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Air</a:t>
            </a:r>
          </a:p>
        </p:txBody>
      </p:sp>
      <p:sp>
        <p:nvSpPr>
          <p:cNvPr id="16388" name="TextBox 12"/>
          <p:cNvSpPr txBox="1">
            <a:spLocks noChangeArrowheads="1"/>
          </p:cNvSpPr>
          <p:nvPr/>
        </p:nvSpPr>
        <p:spPr bwMode="auto">
          <a:xfrm>
            <a:off x="2470150" y="4375150"/>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Water</a:t>
            </a:r>
          </a:p>
        </p:txBody>
      </p:sp>
      <p:sp>
        <p:nvSpPr>
          <p:cNvPr id="16389" name="TextBox 13"/>
          <p:cNvSpPr txBox="1">
            <a:spLocks noChangeArrowheads="1"/>
          </p:cNvSpPr>
          <p:nvPr/>
        </p:nvSpPr>
        <p:spPr bwMode="auto">
          <a:xfrm>
            <a:off x="4341813" y="4375150"/>
            <a:ext cx="55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Life</a:t>
            </a:r>
          </a:p>
        </p:txBody>
      </p:sp>
      <p:sp>
        <p:nvSpPr>
          <p:cNvPr id="16390" name="TextBox 14"/>
          <p:cNvSpPr txBox="1">
            <a:spLocks noChangeArrowheads="1"/>
          </p:cNvSpPr>
          <p:nvPr/>
        </p:nvSpPr>
        <p:spPr bwMode="auto">
          <a:xfrm>
            <a:off x="6151563" y="43434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Land</a:t>
            </a:r>
          </a:p>
        </p:txBody>
      </p:sp>
      <p:sp>
        <p:nvSpPr>
          <p:cNvPr id="16391" name="TextBox 15"/>
          <p:cNvSpPr txBox="1">
            <a:spLocks noChangeArrowheads="1"/>
          </p:cNvSpPr>
          <p:nvPr/>
        </p:nvSpPr>
        <p:spPr bwMode="auto">
          <a:xfrm>
            <a:off x="8012113" y="43434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Ice</a:t>
            </a:r>
          </a:p>
        </p:txBody>
      </p:sp>
      <p:sp>
        <p:nvSpPr>
          <p:cNvPr id="17" name="TextBox 16"/>
          <p:cNvSpPr txBox="1"/>
          <p:nvPr/>
        </p:nvSpPr>
        <p:spPr>
          <a:xfrm>
            <a:off x="2628900" y="1901825"/>
            <a:ext cx="4423006" cy="523220"/>
          </a:xfrm>
          <a:prstGeom prst="rect">
            <a:avLst/>
          </a:prstGeom>
          <a:noFill/>
        </p:spPr>
        <p:txBody>
          <a:bodyPr wrap="none">
            <a:spAutoFit/>
          </a:bodyPr>
          <a:lstStyle/>
          <a:p>
            <a:pPr>
              <a:defRPr/>
            </a:pPr>
            <a:r>
              <a:rPr lang="en-US" sz="2800" dirty="0">
                <a:latin typeface="+mn-lt"/>
                <a:ea typeface="ＭＳ Ｐゴシック" charset="-128"/>
                <a:cs typeface="ＭＳ Ｐゴシック" charset="-128"/>
              </a:rPr>
              <a:t>Parts of the Earth System</a:t>
            </a:r>
          </a:p>
        </p:txBody>
      </p:sp>
      <p:sp>
        <p:nvSpPr>
          <p:cNvPr id="16393" name="TextBox 19"/>
          <p:cNvSpPr txBox="1">
            <a:spLocks noChangeArrowheads="1"/>
          </p:cNvSpPr>
          <p:nvPr/>
        </p:nvSpPr>
        <p:spPr bwMode="auto">
          <a:xfrm>
            <a:off x="404813" y="4994275"/>
            <a:ext cx="84724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 The </a:t>
            </a:r>
            <a:r>
              <a:rPr lang="en-US" altLang="en-US" b="1" dirty="0"/>
              <a:t>atmosphere </a:t>
            </a:r>
            <a:r>
              <a:rPr lang="en-US" altLang="en-US" dirty="0"/>
              <a:t>(air) extends from the Earth surface for several hundred km.</a:t>
            </a:r>
          </a:p>
          <a:p>
            <a:pPr eaLnBrk="1" hangingPunct="1"/>
            <a:r>
              <a:rPr lang="en-US" altLang="en-US" dirty="0"/>
              <a:t>• The </a:t>
            </a:r>
            <a:r>
              <a:rPr lang="en-US" altLang="en-US" b="1" dirty="0"/>
              <a:t>hydrosphere </a:t>
            </a:r>
            <a:r>
              <a:rPr lang="en-US" altLang="en-US" dirty="0"/>
              <a:t>(water) includes the ocean, rivers, lakes, groundwater, vapor.</a:t>
            </a:r>
          </a:p>
          <a:p>
            <a:pPr eaLnBrk="1" hangingPunct="1"/>
            <a:r>
              <a:rPr lang="en-US" altLang="en-US" dirty="0"/>
              <a:t>• The </a:t>
            </a:r>
            <a:r>
              <a:rPr lang="en-US" altLang="en-US" b="1" dirty="0"/>
              <a:t>biosphere </a:t>
            </a:r>
            <a:r>
              <a:rPr lang="en-US" altLang="en-US" dirty="0"/>
              <a:t>(life) includes bacteria, </a:t>
            </a:r>
            <a:r>
              <a:rPr lang="en-US" altLang="en-US" dirty="0" err="1"/>
              <a:t>protists</a:t>
            </a:r>
            <a:r>
              <a:rPr lang="en-US" altLang="en-US" dirty="0"/>
              <a:t>, plants, and animals.</a:t>
            </a:r>
          </a:p>
          <a:p>
            <a:pPr eaLnBrk="1" hangingPunct="1"/>
            <a:r>
              <a:rPr lang="en-US" altLang="en-US" dirty="0"/>
              <a:t>• The </a:t>
            </a:r>
            <a:r>
              <a:rPr lang="en-US" altLang="en-US" b="1" dirty="0"/>
              <a:t>geosphere </a:t>
            </a:r>
            <a:r>
              <a:rPr lang="en-US" altLang="en-US" dirty="0"/>
              <a:t>(land) includes minerals, rocks, molten rock, sediments, soils.</a:t>
            </a:r>
          </a:p>
          <a:p>
            <a:pPr eaLnBrk="1" hangingPunct="1"/>
            <a:r>
              <a:rPr lang="en-US" altLang="en-US" dirty="0"/>
              <a:t>• The </a:t>
            </a:r>
            <a:r>
              <a:rPr lang="en-US" altLang="en-US" b="1" dirty="0"/>
              <a:t>cryosphere </a:t>
            </a:r>
            <a:r>
              <a:rPr lang="en-US" altLang="en-US" dirty="0"/>
              <a:t>(ice) includes snow, glaciers, and sea ice.</a:t>
            </a:r>
          </a:p>
        </p:txBody>
      </p:sp>
      <p:pic>
        <p:nvPicPr>
          <p:cNvPr id="16394" name="Picture 18"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8900"/>
            <a:ext cx="1666875" cy="1666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5" name="Picture 19" descr="Untitl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2628900"/>
            <a:ext cx="1666875" cy="1666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6" name="Picture 20" descr="Untitl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8563" y="2643188"/>
            <a:ext cx="1666875" cy="1666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7" name="Picture 21" descr="Untitle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5938" y="2628900"/>
            <a:ext cx="1666875" cy="1666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8" name="Picture 22" descr="Untitle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7125" y="2628900"/>
            <a:ext cx="1666875" cy="1666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2534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300" y="5070475"/>
            <a:ext cx="1666875" cy="1666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33" descr="Untitl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188" y="3805238"/>
            <a:ext cx="1666875" cy="1666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32" descr="Untitl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125" y="1662113"/>
            <a:ext cx="1666875" cy="1666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31" descr="Untitle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7025" y="3776663"/>
            <a:ext cx="1666875" cy="1666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30" descr="Untitle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8563" y="1681163"/>
            <a:ext cx="1666875" cy="1666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96875" y="377825"/>
            <a:ext cx="8353425" cy="1066800"/>
          </a:xfrm>
          <a:prstGeom prst="rect">
            <a:avLst/>
          </a:prstGeom>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defRPr/>
            </a:pPr>
            <a:r>
              <a:rPr lang="en-US" sz="3600">
                <a:solidFill>
                  <a:schemeClr val="tx2"/>
                </a:solidFill>
                <a:latin typeface="Book Antiqua" pitchFamily="18" charset="0"/>
              </a:rPr>
              <a:t>The Earth System: It’s all connected!</a:t>
            </a:r>
            <a:endParaRPr lang="en-US" sz="3600">
              <a:solidFill>
                <a:schemeClr val="tx2"/>
              </a:solidFill>
              <a:effectLst>
                <a:outerShdw blurRad="38100" dist="38100" dir="2700000" algn="tl">
                  <a:srgbClr val="C0C0C0"/>
                </a:outerShdw>
              </a:effectLst>
              <a:latin typeface="Book Antiqua" pitchFamily="18" charset="0"/>
            </a:endParaRPr>
          </a:p>
        </p:txBody>
      </p:sp>
      <p:sp>
        <p:nvSpPr>
          <p:cNvPr id="17416" name="TextBox 11"/>
          <p:cNvSpPr txBox="1">
            <a:spLocks noChangeArrowheads="1"/>
          </p:cNvSpPr>
          <p:nvPr/>
        </p:nvSpPr>
        <p:spPr bwMode="auto">
          <a:xfrm>
            <a:off x="2990850" y="160337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Air</a:t>
            </a:r>
          </a:p>
        </p:txBody>
      </p:sp>
      <p:sp>
        <p:nvSpPr>
          <p:cNvPr id="17417" name="TextBox 12"/>
          <p:cNvSpPr txBox="1">
            <a:spLocks noChangeArrowheads="1"/>
          </p:cNvSpPr>
          <p:nvPr/>
        </p:nvSpPr>
        <p:spPr bwMode="auto">
          <a:xfrm>
            <a:off x="1984375" y="3808413"/>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F0E6C3"/>
                </a:solidFill>
              </a:rPr>
              <a:t>Water</a:t>
            </a:r>
          </a:p>
        </p:txBody>
      </p:sp>
      <p:sp>
        <p:nvSpPr>
          <p:cNvPr id="17418" name="TextBox 13"/>
          <p:cNvSpPr txBox="1">
            <a:spLocks noChangeArrowheads="1"/>
          </p:cNvSpPr>
          <p:nvPr/>
        </p:nvSpPr>
        <p:spPr bwMode="auto">
          <a:xfrm>
            <a:off x="4303713" y="504983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Life</a:t>
            </a:r>
          </a:p>
        </p:txBody>
      </p:sp>
      <p:sp>
        <p:nvSpPr>
          <p:cNvPr id="17419" name="TextBox 14"/>
          <p:cNvSpPr txBox="1">
            <a:spLocks noChangeArrowheads="1"/>
          </p:cNvSpPr>
          <p:nvPr/>
        </p:nvSpPr>
        <p:spPr bwMode="auto">
          <a:xfrm>
            <a:off x="6329363" y="38084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Land</a:t>
            </a:r>
          </a:p>
        </p:txBody>
      </p:sp>
      <p:sp>
        <p:nvSpPr>
          <p:cNvPr id="17420" name="TextBox 15"/>
          <p:cNvSpPr txBox="1">
            <a:spLocks noChangeArrowheads="1"/>
          </p:cNvSpPr>
          <p:nvPr/>
        </p:nvSpPr>
        <p:spPr bwMode="auto">
          <a:xfrm>
            <a:off x="5562600" y="1603375"/>
            <a:ext cx="493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F0E6C3"/>
                </a:solidFill>
              </a:rPr>
              <a:t>Ice</a:t>
            </a:r>
          </a:p>
        </p:txBody>
      </p:sp>
      <p:cxnSp>
        <p:nvCxnSpPr>
          <p:cNvPr id="26" name="Straight Arrow Connector 25"/>
          <p:cNvCxnSpPr/>
          <p:nvPr/>
        </p:nvCxnSpPr>
        <p:spPr>
          <a:xfrm rot="5400000">
            <a:off x="3291682" y="4199731"/>
            <a:ext cx="170180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4085432" y="4223544"/>
            <a:ext cx="170180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flipV="1">
            <a:off x="5394325" y="4681538"/>
            <a:ext cx="403225" cy="3698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270250" y="4835525"/>
            <a:ext cx="377825" cy="215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270250" y="4178300"/>
            <a:ext cx="25273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V="1">
            <a:off x="2782887" y="3578226"/>
            <a:ext cx="46037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3270250" y="3373438"/>
            <a:ext cx="2124075" cy="4349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3648075" y="3373438"/>
            <a:ext cx="2149475" cy="4349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5400000" flipH="1" flipV="1">
            <a:off x="5840413" y="3590925"/>
            <a:ext cx="433388"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143375" y="2949575"/>
            <a:ext cx="79375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009095"/>
      </p:ext>
    </p:extLst>
  </p:cSld>
  <p:clrMapOvr>
    <a:masterClrMapping/>
  </p:clrMapOvr>
  <p:transition/>
</p:sld>
</file>

<file path=ppt/theme/theme1.xml><?xml version="1.0" encoding="utf-8"?>
<a:theme xmlns:a="http://schemas.openxmlformats.org/drawingml/2006/main" name="Vapor Trail">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24366</TotalTime>
  <Words>2817</Words>
  <Application>Microsoft Office PowerPoint</Application>
  <PresentationFormat>On-screen Show (4:3)</PresentationFormat>
  <Paragraphs>241</Paragraphs>
  <Slides>47</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Vapor Trail</vt:lpstr>
      <vt:lpstr>Photo Editor Photo</vt:lpstr>
      <vt:lpstr>climate CHANGE NEGOTIATIONS AND their impact</vt:lpstr>
      <vt:lpstr>Today’s topics </vt:lpstr>
      <vt:lpstr>PowerPoint Presentation</vt:lpstr>
      <vt:lpstr>The Greenhouse gas effect</vt:lpstr>
      <vt:lpstr>Concentration of ghgs</vt:lpstr>
      <vt:lpstr>PowerPoint Presentation</vt:lpstr>
      <vt:lpstr>PowerPoint Presentation</vt:lpstr>
      <vt:lpstr>PowerPoint Presentation</vt:lpstr>
      <vt:lpstr>PowerPoint Presentation</vt:lpstr>
      <vt:lpstr>Climate change evidence and observed impacts</vt:lpstr>
      <vt:lpstr>PowerPoint Presentation</vt:lpstr>
      <vt:lpstr>OBSERVED impacts</vt:lpstr>
      <vt:lpstr>Examples of impacts</vt:lpstr>
      <vt:lpstr>Why does it matter? </vt:lpstr>
      <vt:lpstr>PowerPoint Presentation</vt:lpstr>
      <vt:lpstr>PowerPoint Presentation</vt:lpstr>
      <vt:lpstr>PowerPoint Presentation</vt:lpstr>
      <vt:lpstr>PowerPoint Presentation</vt:lpstr>
      <vt:lpstr>PowerPoint Presentation</vt:lpstr>
      <vt:lpstr>climate change negotiations</vt:lpstr>
      <vt:lpstr>brief HISTORY</vt:lpstr>
      <vt:lpstr>Why reaching an agreement has taken so long? </vt:lpstr>
      <vt:lpstr>PowerPoint Presentation</vt:lpstr>
      <vt:lpstr>Global north vs global south</vt:lpstr>
      <vt:lpstr>PowerPoint Presentation</vt:lpstr>
      <vt:lpstr>Key Issues on the Negotiations over the Years</vt:lpstr>
      <vt:lpstr>PowerPoint Presentation</vt:lpstr>
      <vt:lpstr>Countries’ Response to the Paris Agreement</vt:lpstr>
      <vt:lpstr>fROM PARIS TO KATOWICE THE ROAD TO 2020</vt:lpstr>
      <vt:lpstr>Why does cop24 maTTER? </vt:lpstr>
      <vt:lpstr>Paris Agreement Work Programme</vt:lpstr>
      <vt:lpstr>kEY ISSUES ON THE GUIDELINES </vt:lpstr>
      <vt:lpstr>IPCC 1.5 report </vt:lpstr>
      <vt:lpstr>PowerPoint Presentation</vt:lpstr>
      <vt:lpstr>PowerPoint Presentation</vt:lpstr>
      <vt:lpstr>PowerPoint Presentation</vt:lpstr>
      <vt:lpstr>iMPACTS OF THE 1.5 report on negotiations</vt:lpstr>
      <vt:lpstr>wHY CLIMATE FINANCE MATTERS?</vt:lpstr>
      <vt:lpstr>PowerPoint Presentation</vt:lpstr>
      <vt:lpstr>Sources of Climate Finance</vt:lpstr>
      <vt:lpstr>PowerPoint Presentation</vt:lpstr>
      <vt:lpstr>What is UN’S role? </vt:lpstr>
      <vt:lpstr>2030 Agenda for Sustainable Development and SDGs</vt:lpstr>
      <vt:lpstr>Local solutions  </vt:lpstr>
      <vt:lpstr>PowerPoint Presentation</vt:lpstr>
      <vt:lpstr>PowerPoint Presentation</vt:lpstr>
      <vt:lpstr>Thank you!</vt:lpstr>
    </vt:vector>
  </TitlesOfParts>
  <Company>Terry Fox Secondary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Justice and British Columbia</dc:title>
  <dc:creator>Ryan Cho</dc:creator>
  <cp:lastModifiedBy>Kammie</cp:lastModifiedBy>
  <cp:revision>224</cp:revision>
  <dcterms:created xsi:type="dcterms:W3CDTF">2014-07-18T20:22:37Z</dcterms:created>
  <dcterms:modified xsi:type="dcterms:W3CDTF">2018-11-09T22:09:38Z</dcterms:modified>
</cp:coreProperties>
</file>